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5"/>
  </p:notesMasterIdLst>
  <p:sldIdLst>
    <p:sldId id="256" r:id="rId2"/>
    <p:sldId id="288" r:id="rId3"/>
    <p:sldId id="342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3" r:id="rId15"/>
    <p:sldId id="274" r:id="rId16"/>
    <p:sldId id="275" r:id="rId17"/>
    <p:sldId id="278" r:id="rId18"/>
    <p:sldId id="284" r:id="rId19"/>
    <p:sldId id="344" r:id="rId20"/>
    <p:sldId id="291" r:id="rId21"/>
    <p:sldId id="292" r:id="rId22"/>
    <p:sldId id="345" r:id="rId23"/>
    <p:sldId id="346" r:id="rId24"/>
    <p:sldId id="294" r:id="rId25"/>
    <p:sldId id="295" r:id="rId26"/>
    <p:sldId id="355" r:id="rId27"/>
    <p:sldId id="347" r:id="rId28"/>
    <p:sldId id="351" r:id="rId29"/>
    <p:sldId id="352" r:id="rId30"/>
    <p:sldId id="353" r:id="rId31"/>
    <p:sldId id="354" r:id="rId32"/>
    <p:sldId id="296" r:id="rId33"/>
    <p:sldId id="35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10" r:id="rId46"/>
    <p:sldId id="311" r:id="rId47"/>
    <p:sldId id="312" r:id="rId48"/>
    <p:sldId id="385" r:id="rId49"/>
    <p:sldId id="386" r:id="rId50"/>
    <p:sldId id="387" r:id="rId51"/>
    <p:sldId id="389" r:id="rId52"/>
    <p:sldId id="391" r:id="rId53"/>
    <p:sldId id="392" r:id="rId54"/>
    <p:sldId id="388" r:id="rId55"/>
    <p:sldId id="314" r:id="rId56"/>
    <p:sldId id="315" r:id="rId57"/>
    <p:sldId id="316" r:id="rId58"/>
    <p:sldId id="324" r:id="rId59"/>
    <p:sldId id="325" r:id="rId60"/>
    <p:sldId id="326" r:id="rId61"/>
    <p:sldId id="328" r:id="rId62"/>
    <p:sldId id="329" r:id="rId63"/>
    <p:sldId id="406" r:id="rId64"/>
    <p:sldId id="407" r:id="rId65"/>
    <p:sldId id="408" r:id="rId66"/>
    <p:sldId id="411" r:id="rId67"/>
    <p:sldId id="412" r:id="rId68"/>
    <p:sldId id="339" r:id="rId69"/>
    <p:sldId id="416" r:id="rId70"/>
    <p:sldId id="415" r:id="rId71"/>
    <p:sldId id="362" r:id="rId72"/>
    <p:sldId id="363" r:id="rId73"/>
    <p:sldId id="340" r:id="rId74"/>
    <p:sldId id="364" r:id="rId75"/>
    <p:sldId id="367" r:id="rId76"/>
    <p:sldId id="368" r:id="rId77"/>
    <p:sldId id="369" r:id="rId78"/>
    <p:sldId id="370" r:id="rId79"/>
    <p:sldId id="371" r:id="rId80"/>
    <p:sldId id="372" r:id="rId81"/>
    <p:sldId id="373" r:id="rId82"/>
    <p:sldId id="374" r:id="rId83"/>
    <p:sldId id="376" r:id="rId84"/>
    <p:sldId id="377" r:id="rId85"/>
    <p:sldId id="378" r:id="rId86"/>
    <p:sldId id="379" r:id="rId87"/>
    <p:sldId id="380" r:id="rId88"/>
    <p:sldId id="381" r:id="rId89"/>
    <p:sldId id="382" r:id="rId90"/>
    <p:sldId id="383" r:id="rId91"/>
    <p:sldId id="384" r:id="rId92"/>
    <p:sldId id="413" r:id="rId93"/>
    <p:sldId id="341" r:id="rId9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FIkcRpYSem2UdivVugfFoA==" hashData="qV9/c/KiS8lzWQzqEfQFLT255q0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B5"/>
    <a:srgbClr val="FFCBBA"/>
    <a:srgbClr val="FFD6B9"/>
    <a:srgbClr val="FFEBCD"/>
    <a:srgbClr val="005800"/>
    <a:srgbClr val="FFBC95"/>
    <a:srgbClr val="612604"/>
    <a:srgbClr val="891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826" autoAdjust="0"/>
  </p:normalViewPr>
  <p:slideViewPr>
    <p:cSldViewPr snapToGrid="0">
      <p:cViewPr>
        <p:scale>
          <a:sx n="75" d="100"/>
          <a:sy n="75" d="100"/>
        </p:scale>
        <p:origin x="-116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notesMaster" Target="notesMasters/notesMaster1.xml"/><Relationship Id="rId96" Type="http://schemas.openxmlformats.org/officeDocument/2006/relationships/printerSettings" Target="printerSettings/printerSettings1.bin"/><Relationship Id="rId97" Type="http://schemas.openxmlformats.org/officeDocument/2006/relationships/presProps" Target="presProps.xml"/><Relationship Id="rId98" Type="http://schemas.openxmlformats.org/officeDocument/2006/relationships/viewProps" Target="viewProps.xml"/><Relationship Id="rId9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tableStyles" Target="tableStyles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4379B-B8B7-6841-B1BC-F992D5AA9BB8}" type="datetimeFigureOut">
              <a:rPr lang="en-US" smtClean="0"/>
              <a:t>8/4/13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CCE1B-A834-814A-B940-1DF6F3264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8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CCE1B-A834-814A-B940-1DF6F32644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7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4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8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0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3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8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71E6-2538-C644-B77B-A5B1D08FAB71}" type="datetimeFigureOut">
              <a:rPr lang="en-US" smtClean="0"/>
              <a:t>8/4/13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7F06-154B-B843-83BC-2A235B731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7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5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emf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Polynomial Bounds for the 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Grid-Minor Theorem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9101B"/>
                </a:solidFill>
              </a:rPr>
              <a:t>Chandra </a:t>
            </a:r>
            <a:r>
              <a:rPr lang="en-US" dirty="0" err="1" smtClean="0">
                <a:solidFill>
                  <a:srgbClr val="89101B"/>
                </a:solidFill>
              </a:rPr>
              <a:t>Chekuri</a:t>
            </a:r>
            <a:r>
              <a:rPr lang="en-US" dirty="0" smtClean="0"/>
              <a:t>,       </a:t>
            </a:r>
            <a:r>
              <a:rPr lang="en-US" dirty="0" smtClean="0">
                <a:solidFill>
                  <a:srgbClr val="89101B"/>
                </a:solidFill>
              </a:rPr>
              <a:t>Julia Chuzhoy</a:t>
            </a:r>
          </a:p>
          <a:p>
            <a:r>
              <a:rPr lang="en-US" dirty="0" smtClean="0">
                <a:solidFill>
                  <a:srgbClr val="612604"/>
                </a:solidFill>
              </a:rPr>
              <a:t>UIUC</a:t>
            </a:r>
            <a:r>
              <a:rPr lang="en-US" dirty="0" smtClean="0"/>
              <a:t>					</a:t>
            </a:r>
            <a:r>
              <a:rPr lang="en-US" dirty="0" smtClean="0">
                <a:solidFill>
                  <a:srgbClr val="612604"/>
                </a:solidFill>
              </a:rPr>
              <a:t>TTIC</a:t>
            </a:r>
            <a:endParaRPr lang="en-US" dirty="0">
              <a:solidFill>
                <a:srgbClr val="6126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94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  <a:endCxn id="35" idx="7"/>
          </p:cNvCxnSpPr>
          <p:nvPr/>
        </p:nvCxnSpPr>
        <p:spPr>
          <a:xfrm flipH="1">
            <a:off x="3181061" y="2219780"/>
            <a:ext cx="1645433" cy="1338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6600" y="211713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620019" y="1901259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620019" y="2342103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0483" y="171702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294" y="248783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50012" y="1769477"/>
            <a:ext cx="238320" cy="263563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50012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169172" y="2033040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0974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solidFill>
            <a:srgbClr val="800000"/>
          </a:solidFill>
          <a:ln w="38100" cmpd="sng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solidFill>
            <a:srgbClr val="800000"/>
          </a:solidFill>
          <a:ln w="38100" cmpd="sng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2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13482" y="1231902"/>
            <a:ext cx="5482642" cy="575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Decomposition width = max # of vertices in a bag 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113482" y="1931941"/>
            <a:ext cx="3352536" cy="61871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Treewidth</a:t>
            </a:r>
            <a:r>
              <a:rPr lang="en-US" dirty="0" smtClean="0">
                <a:solidFill>
                  <a:schemeClr val="tx1"/>
                </a:solidFill>
              </a:rPr>
              <a:t>: min width of any decomposition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30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of Some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Tree: 1</a:t>
            </a:r>
          </a:p>
          <a:p>
            <a:r>
              <a:rPr lang="en-US" dirty="0" smtClean="0"/>
              <a:t>Cycle: 2</a:t>
            </a:r>
          </a:p>
          <a:p>
            <a:r>
              <a:rPr lang="en-US" dirty="0" smtClean="0"/>
              <a:t>(√n×√n)-grid: √n</a:t>
            </a:r>
          </a:p>
          <a:p>
            <a:r>
              <a:rPr lang="en-US" dirty="0" smtClean="0"/>
              <a:t>n-vertex expander: </a:t>
            </a:r>
            <a:r>
              <a:rPr lang="en-US" dirty="0" err="1" smtClean="0"/>
              <a:t>Ω</a:t>
            </a:r>
            <a:r>
              <a:rPr lang="en-US" dirty="0" smtClean="0"/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2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5600" y="1591732"/>
            <a:ext cx="4097869" cy="24384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0" name="Picture 5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18" y="2626782"/>
            <a:ext cx="266700" cy="266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</a:t>
            </a:r>
            <a:r>
              <a:rPr lang="en-US" dirty="0" err="1" smtClean="0"/>
              <a:t>Linkedness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76400" y="1947334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202262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1642538" y="3488268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183460" y="35051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318932" y="19303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23736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19947" y="2626447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148664" y="2590805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78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 animBg="1"/>
      <p:bldP spid="49" grpId="0" animBg="1"/>
      <p:bldP spid="50" grpId="0" animBg="1"/>
      <p:bldP spid="61" grpId="0" animBg="1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5600" y="1591732"/>
            <a:ext cx="4097869" cy="24384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897456" y="1642533"/>
            <a:ext cx="3115743" cy="2336800"/>
            <a:chOff x="897456" y="1642533"/>
            <a:chExt cx="3115743" cy="2336800"/>
          </a:xfrm>
        </p:grpSpPr>
        <p:sp>
          <p:nvSpPr>
            <p:cNvPr id="14" name="Oval 13"/>
            <p:cNvSpPr/>
            <p:nvPr/>
          </p:nvSpPr>
          <p:spPr>
            <a:xfrm>
              <a:off x="2777056" y="1642533"/>
              <a:ext cx="1236143" cy="233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97456" y="1642533"/>
              <a:ext cx="1236143" cy="23368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latex-image-1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950" y="1724329"/>
              <a:ext cx="217588" cy="245828"/>
            </a:xfrm>
            <a:prstGeom prst="rect">
              <a:avLst/>
            </a:prstGeom>
          </p:spPr>
        </p:pic>
        <p:pic>
          <p:nvPicPr>
            <p:cNvPr id="17" name="Picture 16" descr="latex-image-1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5678" y="1896092"/>
              <a:ext cx="228467" cy="234122"/>
            </a:xfrm>
            <a:prstGeom prst="rect">
              <a:avLst/>
            </a:prstGeom>
          </p:spPr>
        </p:pic>
      </p:grpSp>
      <p:pic>
        <p:nvPicPr>
          <p:cNvPr id="60" name="Picture 59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118" y="2626782"/>
            <a:ext cx="266700" cy="266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9144000" cy="893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Well-</a:t>
            </a:r>
            <a:r>
              <a:rPr lang="en-US" dirty="0" err="1" smtClean="0"/>
              <a:t>Linkedness</a:t>
            </a:r>
            <a:r>
              <a:rPr lang="en-US" dirty="0"/>
              <a:t/>
            </a:r>
            <a:br>
              <a:rPr lang="en-US" dirty="0"/>
            </a:br>
            <a:endParaRPr lang="en-US" sz="3100" dirty="0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76400" y="1947334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>
          <a:xfrm>
            <a:off x="1202262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1642538" y="3488268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3183460" y="35051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3318932" y="1930399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3623736" y="3014122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>
            <a:spLocks noChangeAspect="1"/>
          </p:cNvSpPr>
          <p:nvPr/>
        </p:nvSpPr>
        <p:spPr>
          <a:xfrm>
            <a:off x="419947" y="2626447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148664" y="2590805"/>
            <a:ext cx="182880" cy="182880"/>
          </a:xfrm>
          <a:prstGeom prst="ellipse">
            <a:avLst/>
          </a:prstGeom>
          <a:solidFill>
            <a:srgbClr val="A90B0F"/>
          </a:solidFill>
          <a:ln>
            <a:solidFill>
              <a:srgbClr val="A90B0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rot="21166753">
            <a:off x="1845723" y="1913466"/>
            <a:ext cx="1473210" cy="508570"/>
          </a:xfrm>
          <a:custGeom>
            <a:avLst/>
            <a:gdLst>
              <a:gd name="connsiteX0" fmla="*/ 0 w 1066800"/>
              <a:gd name="connsiteY0" fmla="*/ 84106 h 389476"/>
              <a:gd name="connsiteX1" fmla="*/ 321733 w 1066800"/>
              <a:gd name="connsiteY1" fmla="*/ 388906 h 389476"/>
              <a:gd name="connsiteX2" fmla="*/ 609600 w 1066800"/>
              <a:gd name="connsiteY2" fmla="*/ 16373 h 389476"/>
              <a:gd name="connsiteX3" fmla="*/ 1066800 w 1066800"/>
              <a:gd name="connsiteY3" fmla="*/ 101039 h 3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89476">
                <a:moveTo>
                  <a:pt x="0" y="84106"/>
                </a:moveTo>
                <a:cubicBezTo>
                  <a:pt x="110066" y="242150"/>
                  <a:pt x="220133" y="400195"/>
                  <a:pt x="321733" y="388906"/>
                </a:cubicBezTo>
                <a:cubicBezTo>
                  <a:pt x="423333" y="377617"/>
                  <a:pt x="485422" y="64351"/>
                  <a:pt x="609600" y="16373"/>
                </a:cubicBezTo>
                <a:cubicBezTo>
                  <a:pt x="733778" y="-31605"/>
                  <a:pt x="900289" y="34717"/>
                  <a:pt x="1066800" y="101039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rot="21594120">
            <a:off x="1317080" y="3039904"/>
            <a:ext cx="2307221" cy="134297"/>
          </a:xfrm>
          <a:custGeom>
            <a:avLst/>
            <a:gdLst>
              <a:gd name="connsiteX0" fmla="*/ 0 w 2269067"/>
              <a:gd name="connsiteY0" fmla="*/ 50800 h 220393"/>
              <a:gd name="connsiteX1" fmla="*/ 203200 w 2269067"/>
              <a:gd name="connsiteY1" fmla="*/ 220134 h 220393"/>
              <a:gd name="connsiteX2" fmla="*/ 592667 w 2269067"/>
              <a:gd name="connsiteY2" fmla="*/ 16934 h 220393"/>
              <a:gd name="connsiteX3" fmla="*/ 880533 w 2269067"/>
              <a:gd name="connsiteY3" fmla="*/ 186267 h 220393"/>
              <a:gd name="connsiteX4" fmla="*/ 1490133 w 2269067"/>
              <a:gd name="connsiteY4" fmla="*/ 33867 h 220393"/>
              <a:gd name="connsiteX5" fmla="*/ 2015067 w 2269067"/>
              <a:gd name="connsiteY5" fmla="*/ 101600 h 220393"/>
              <a:gd name="connsiteX6" fmla="*/ 2269067 w 2269067"/>
              <a:gd name="connsiteY6" fmla="*/ 0 h 220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69067" h="220393">
                <a:moveTo>
                  <a:pt x="0" y="50800"/>
                </a:moveTo>
                <a:cubicBezTo>
                  <a:pt x="52211" y="138289"/>
                  <a:pt x="104422" y="225778"/>
                  <a:pt x="203200" y="220134"/>
                </a:cubicBezTo>
                <a:cubicBezTo>
                  <a:pt x="301978" y="214490"/>
                  <a:pt x="479778" y="22578"/>
                  <a:pt x="592667" y="16934"/>
                </a:cubicBezTo>
                <a:cubicBezTo>
                  <a:pt x="705556" y="11290"/>
                  <a:pt x="730955" y="183445"/>
                  <a:pt x="880533" y="186267"/>
                </a:cubicBezTo>
                <a:cubicBezTo>
                  <a:pt x="1030111" y="189089"/>
                  <a:pt x="1301044" y="47978"/>
                  <a:pt x="1490133" y="33867"/>
                </a:cubicBezTo>
                <a:cubicBezTo>
                  <a:pt x="1679222" y="19756"/>
                  <a:pt x="1885245" y="107244"/>
                  <a:pt x="2015067" y="101600"/>
                </a:cubicBezTo>
                <a:cubicBezTo>
                  <a:pt x="2144889" y="95956"/>
                  <a:pt x="2206978" y="47978"/>
                  <a:pt x="2269067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>
            <a:spLocks noChangeAspect="1"/>
          </p:cNvSpPr>
          <p:nvPr/>
        </p:nvSpPr>
        <p:spPr>
          <a:xfrm rot="21166753">
            <a:off x="1761774" y="3442901"/>
            <a:ext cx="1536176" cy="192024"/>
          </a:xfrm>
          <a:custGeom>
            <a:avLst/>
            <a:gdLst>
              <a:gd name="connsiteX0" fmla="*/ 0 w 1286933"/>
              <a:gd name="connsiteY0" fmla="*/ 86120 h 173233"/>
              <a:gd name="connsiteX1" fmla="*/ 423333 w 1286933"/>
              <a:gd name="connsiteY1" fmla="*/ 170786 h 173233"/>
              <a:gd name="connsiteX2" fmla="*/ 1016000 w 1286933"/>
              <a:gd name="connsiteY2" fmla="*/ 1453 h 173233"/>
              <a:gd name="connsiteX3" fmla="*/ 1286933 w 1286933"/>
              <a:gd name="connsiteY3" fmla="*/ 103053 h 17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6933" h="173233">
                <a:moveTo>
                  <a:pt x="0" y="86120"/>
                </a:moveTo>
                <a:cubicBezTo>
                  <a:pt x="127000" y="135508"/>
                  <a:pt x="254000" y="184897"/>
                  <a:pt x="423333" y="170786"/>
                </a:cubicBezTo>
                <a:cubicBezTo>
                  <a:pt x="592666" y="156675"/>
                  <a:pt x="872067" y="12742"/>
                  <a:pt x="1016000" y="1453"/>
                </a:cubicBezTo>
                <a:cubicBezTo>
                  <a:pt x="1159933" y="-9836"/>
                  <a:pt x="1223433" y="46608"/>
                  <a:pt x="1286933" y="103053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22769" y="4250268"/>
            <a:ext cx="8784163" cy="1557866"/>
          </a:xfrm>
          <a:prstGeom prst="rect">
            <a:avLst/>
          </a:prstGeom>
          <a:noFill/>
          <a:ln>
            <a:solidFill>
              <a:srgbClr val="A90B0F"/>
            </a:solidFill>
          </a:ln>
        </p:spPr>
        <p:txBody>
          <a:bodyPr wrap="square" rtlCol="0">
            <a:noAutofit/>
          </a:bodyPr>
          <a:lstStyle/>
          <a:p>
            <a:r>
              <a:rPr lang="en-US" sz="2800" dirty="0" smtClean="0"/>
              <a:t>A set T of vertices is </a:t>
            </a:r>
            <a:r>
              <a:rPr lang="en-US" sz="2800" dirty="0" smtClean="0">
                <a:solidFill>
                  <a:srgbClr val="800000"/>
                </a:solidFill>
              </a:rPr>
              <a:t>well-linked </a:t>
            </a:r>
            <a:r>
              <a:rPr lang="en-US" sz="2800" dirty="0" smtClean="0"/>
              <a:t>in G </a:t>
            </a:r>
            <a:r>
              <a:rPr lang="en-US" sz="2800" dirty="0" err="1" smtClean="0"/>
              <a:t>iff</a:t>
            </a:r>
            <a:r>
              <a:rPr lang="en-US" sz="2800" dirty="0" smtClean="0"/>
              <a:t> for any two equal-sized subsets A,B of T, we can connect A to B with |A| disjoint paths.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152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Treewidth</a:t>
            </a:r>
            <a:r>
              <a:rPr lang="en-US" dirty="0" smtClean="0"/>
              <a:t> and Well-</a:t>
            </a:r>
            <a:r>
              <a:rPr lang="en-US" dirty="0" err="1" smtClean="0"/>
              <a:t>Linkedness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. Let k be the maximum size of any well-linked set of vertices in G. Then: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k≤treewidth</a:t>
            </a:r>
            <a:r>
              <a:rPr lang="en-US" dirty="0" smtClean="0"/>
              <a:t>(G)≤3k.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4400" y="3285067"/>
            <a:ext cx="3776133" cy="626533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0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/>
              <a:t> of G is large, then it contains a large grid minor.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80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>
                <a:solidFill>
                  <a:srgbClr val="800000"/>
                </a:solidFill>
              </a:rPr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large, then it contains a large </a:t>
            </a:r>
            <a:r>
              <a:rPr lang="en-US" dirty="0" smtClean="0">
                <a:solidFill>
                  <a:srgbClr val="800000"/>
                </a:solidFill>
              </a:rPr>
              <a:t>grid minor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115732" y="3403600"/>
            <a:ext cx="5198535" cy="1608667"/>
          </a:xfrm>
          <a:prstGeom prst="wedgeRoundRectCallout">
            <a:avLst>
              <a:gd name="adj1" fmla="val -51754"/>
              <a:gd name="adj2" fmla="val -965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We can obtain the grid from G by a sequence of edge-deletion and edge-contraction operations</a:t>
            </a:r>
            <a:endParaRPr lang="en-US" sz="2800" dirty="0"/>
          </a:p>
        </p:txBody>
      </p:sp>
      <p:grpSp>
        <p:nvGrpSpPr>
          <p:cNvPr id="52" name="Group 51"/>
          <p:cNvGrpSpPr/>
          <p:nvPr/>
        </p:nvGrpSpPr>
        <p:grpSpPr>
          <a:xfrm>
            <a:off x="681353" y="4084421"/>
            <a:ext cx="1742638" cy="1900562"/>
            <a:chOff x="681353" y="4084421"/>
            <a:chExt cx="1742638" cy="1900562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823592" y="530934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681353" y="5228062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81353" y="5795328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66018" y="5380777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847300" y="5880259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1220462" y="5228062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1220462" y="5795328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H="1" flipV="1">
              <a:off x="1362701" y="5326277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305127" y="5397710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 flipV="1">
              <a:off x="1386409" y="5897192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1740315" y="4660795"/>
              <a:ext cx="182880" cy="1317413"/>
              <a:chOff x="7294448" y="3259350"/>
              <a:chExt cx="182880" cy="1317413"/>
            </a:xfrm>
          </p:grpSpPr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7294448" y="3259350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flipV="1">
                <a:off x="7379113" y="3415448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>
                <a:spLocks noChangeAspect="1"/>
              </p:cNvSpPr>
              <p:nvPr/>
            </p:nvSpPr>
            <p:spPr>
              <a:xfrm>
                <a:off x="7294448" y="382661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>
                <a:spLocks noChangeAspect="1"/>
              </p:cNvSpPr>
              <p:nvPr/>
            </p:nvSpPr>
            <p:spPr>
              <a:xfrm>
                <a:off x="7294448" y="4393883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V="1">
                <a:off x="7379113" y="3979332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2231382" y="5234837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231382" y="5802103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2316047" y="538755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 flipV="1">
              <a:off x="1887634" y="590158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1819902" y="5332995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Group 3"/>
            <p:cNvGrpSpPr/>
            <p:nvPr/>
          </p:nvGrpSpPr>
          <p:grpSpPr>
            <a:xfrm>
              <a:off x="681353" y="4660795"/>
              <a:ext cx="1732909" cy="584200"/>
              <a:chOff x="681353" y="4660795"/>
              <a:chExt cx="1732909" cy="5842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H="1" flipV="1">
                <a:off x="823592" y="4745460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681353" y="466079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flipV="1">
                <a:off x="766018" y="4816893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1220462" y="466079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362701" y="4762393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1322060" y="4833826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>
                <a:spLocks noChangeAspect="1"/>
              </p:cNvSpPr>
              <p:nvPr/>
            </p:nvSpPr>
            <p:spPr>
              <a:xfrm>
                <a:off x="2231382" y="4667570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V="1">
                <a:off x="2316047" y="4823668"/>
                <a:ext cx="0" cy="411169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 flipV="1">
                <a:off x="1887634" y="4761388"/>
                <a:ext cx="411480" cy="0"/>
              </a:xfrm>
              <a:prstGeom prst="line">
                <a:avLst/>
              </a:prstGeom>
              <a:ln>
                <a:solidFill>
                  <a:srgbClr val="AC0D1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flipH="1" flipV="1">
              <a:off x="833321" y="4169086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691082" y="4084421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775747" y="4240519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1230191" y="4084421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 flipV="1">
              <a:off x="1372430" y="4186019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1331789" y="4257452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2241111" y="4091196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V="1">
              <a:off x="2325776" y="4247294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1897363" y="4185014"/>
              <a:ext cx="411480" cy="0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1737760" y="4091505"/>
              <a:ext cx="182880" cy="182880"/>
            </a:xfrm>
            <a:prstGeom prst="ellipse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V="1">
              <a:off x="1841913" y="4244908"/>
              <a:ext cx="0" cy="411169"/>
            </a:xfrm>
            <a:prstGeom prst="line">
              <a:avLst/>
            </a:prstGeom>
            <a:ln>
              <a:solidFill>
                <a:srgbClr val="AC0D1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ounded Rectangular Callout 50"/>
          <p:cNvSpPr/>
          <p:nvPr/>
        </p:nvSpPr>
        <p:spPr>
          <a:xfrm>
            <a:off x="3115732" y="5256797"/>
            <a:ext cx="2065867" cy="640395"/>
          </a:xfrm>
          <a:prstGeom prst="wedgeRoundRectCallout">
            <a:avLst>
              <a:gd name="adj1" fmla="val -87958"/>
              <a:gd name="adj2" fmla="val -2811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 size-4 grid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671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Grid-Minor Theorem</a:t>
            </a:r>
            <a:br>
              <a:rPr lang="en-US" dirty="0" smtClean="0"/>
            </a:br>
            <a:r>
              <a:rPr lang="en-US" dirty="0" smtClean="0"/>
              <a:t>[Robertson, Seymour]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large, then it contains a large grid minor, so:</a:t>
            </a:r>
          </a:p>
          <a:p>
            <a:r>
              <a:rPr lang="en-US" dirty="0" smtClean="0"/>
              <a:t>G contains many disjoint cycles</a:t>
            </a:r>
          </a:p>
          <a:p>
            <a:r>
              <a:rPr lang="en-US" dirty="0" smtClean="0"/>
              <a:t>G contains many disjoint cycles of length 0 mod m</a:t>
            </a:r>
          </a:p>
          <a:p>
            <a:r>
              <a:rPr lang="en-US" dirty="0" smtClean="0"/>
              <a:t>G contains a convenient routing structure</a:t>
            </a:r>
          </a:p>
          <a:p>
            <a:r>
              <a:rPr lang="en-US" dirty="0" smtClean="0"/>
              <a:t>The size of the vertex cover in G is large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61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parameter tractability</a:t>
            </a:r>
          </a:p>
          <a:p>
            <a:r>
              <a:rPr lang="en-US" dirty="0" err="1" smtClean="0"/>
              <a:t>Erdos-Posa</a:t>
            </a:r>
            <a:r>
              <a:rPr lang="en-US" dirty="0" smtClean="0"/>
              <a:t> type results</a:t>
            </a:r>
          </a:p>
          <a:p>
            <a:r>
              <a:rPr lang="en-US" dirty="0" smtClean="0"/>
              <a:t>Graph minor theory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6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3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Minor Theorem </a:t>
            </a:r>
            <a:br>
              <a:rPr lang="en-US" dirty="0" smtClean="0"/>
            </a:br>
            <a:r>
              <a:rPr lang="en-US" sz="4000" dirty="0" smtClean="0">
                <a:solidFill>
                  <a:srgbClr val="612604"/>
                </a:solidFill>
              </a:rPr>
              <a:t>(Excluded Grid Theorem)</a:t>
            </a:r>
            <a:r>
              <a:rPr lang="en-US" dirty="0" smtClean="0">
                <a:solidFill>
                  <a:srgbClr val="612604"/>
                </a:solidFill>
              </a:rPr>
              <a:t/>
            </a:r>
            <a:br>
              <a:rPr lang="en-US" dirty="0" smtClean="0">
                <a:solidFill>
                  <a:srgbClr val="612604"/>
                </a:solidFill>
              </a:rPr>
            </a:br>
            <a:r>
              <a:rPr lang="en-US" dirty="0" smtClean="0"/>
              <a:t>[Robertson, Seymour ‘86]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1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Minor Theory </a:t>
            </a:r>
            <a:r>
              <a:rPr lang="en-US" dirty="0" smtClean="0">
                <a:solidFill>
                  <a:srgbClr val="008000"/>
                </a:solidFill>
              </a:rPr>
              <a:t>[Robertson – Seymour]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Wagner’s conjecture</a:t>
            </a:r>
            <a:r>
              <a:rPr lang="en-US" dirty="0" smtClean="0"/>
              <a:t>: any infinite sequence of finite graphs contains two graphs G,G’ where G is a minor of G’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Grid-Minor Theorem</a:t>
            </a:r>
            <a:r>
              <a:rPr lang="en-US" dirty="0" smtClean="0"/>
              <a:t>: if the </a:t>
            </a:r>
            <a:r>
              <a:rPr lang="en-US" dirty="0" err="1" smtClean="0"/>
              <a:t>treewidth</a:t>
            </a:r>
            <a:r>
              <a:rPr lang="en-US" dirty="0" smtClean="0"/>
              <a:t> of G is large, then G contains a large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8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large</a:t>
            </a:r>
            <a:r>
              <a:rPr lang="en-US" dirty="0" smtClean="0"/>
              <a:t>, then it contains a </a:t>
            </a:r>
            <a:r>
              <a:rPr lang="en-US" dirty="0" smtClean="0">
                <a:solidFill>
                  <a:srgbClr val="800000"/>
                </a:solidFill>
              </a:rPr>
              <a:t>large</a:t>
            </a:r>
            <a:r>
              <a:rPr lang="en-US" dirty="0" smtClean="0"/>
              <a:t> grid minor.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Easy to see that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[Robertson, Seymour ‘94]: 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Conjecture </a:t>
            </a:r>
            <a:r>
              <a:rPr lang="en-US" sz="2800" dirty="0" smtClean="0">
                <a:solidFill>
                  <a:srgbClr val="008000"/>
                </a:solidFill>
              </a:rPr>
              <a:t>[Robertson, Seymour ‘94]: </a:t>
            </a:r>
          </a:p>
          <a:p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800000"/>
                </a:solidFill>
              </a:rPr>
              <a:t>Conjecture </a:t>
            </a:r>
            <a:r>
              <a:rPr lang="en-US" sz="2800" dirty="0" smtClean="0">
                <a:solidFill>
                  <a:srgbClr val="008000"/>
                </a:solidFill>
              </a:rPr>
              <a:t>[</a:t>
            </a:r>
            <a:r>
              <a:rPr lang="en-US" sz="2800" dirty="0" err="1" smtClean="0">
                <a:solidFill>
                  <a:srgbClr val="008000"/>
                </a:solidFill>
              </a:rPr>
              <a:t>Demaine</a:t>
            </a:r>
            <a:r>
              <a:rPr lang="en-US" sz="2800" dirty="0">
                <a:solidFill>
                  <a:srgbClr val="008000"/>
                </a:solidFill>
              </a:rPr>
              <a:t>, </a:t>
            </a:r>
            <a:r>
              <a:rPr lang="en-US" sz="2800" dirty="0" err="1">
                <a:solidFill>
                  <a:srgbClr val="008000"/>
                </a:solidFill>
              </a:rPr>
              <a:t>Hajiaghayi</a:t>
            </a:r>
            <a:r>
              <a:rPr lang="en-US" sz="2800" dirty="0" smtClean="0">
                <a:solidFill>
                  <a:srgbClr val="008000"/>
                </a:solidFill>
              </a:rPr>
              <a:t>, </a:t>
            </a:r>
            <a:r>
              <a:rPr lang="en-US" sz="2800" dirty="0" err="1" smtClean="0">
                <a:solidFill>
                  <a:srgbClr val="008000"/>
                </a:solidFill>
              </a:rPr>
              <a:t>Kawarabayashi</a:t>
            </a:r>
            <a:r>
              <a:rPr lang="en-US" sz="2800" dirty="0" smtClean="0">
                <a:solidFill>
                  <a:srgbClr val="008000"/>
                </a:solidFill>
              </a:rPr>
              <a:t> ‘09]: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48934" y="2302934"/>
            <a:ext cx="4588933" cy="62653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How large is f(k)?</a:t>
            </a:r>
            <a:endParaRPr lang="en-US" sz="3200" dirty="0"/>
          </a:p>
        </p:txBody>
      </p:sp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66" y="3096684"/>
            <a:ext cx="2159000" cy="444500"/>
          </a:xfrm>
          <a:prstGeom prst="rect">
            <a:avLst/>
          </a:prstGeom>
        </p:spPr>
      </p:pic>
      <p:pic>
        <p:nvPicPr>
          <p:cNvPr id="13" name="Picture 1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27" y="3551771"/>
            <a:ext cx="3340100" cy="647700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52950"/>
            <a:ext cx="3149600" cy="4445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5568950"/>
            <a:ext cx="22987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[Robertson, Seymour, Thomas ‘89]</a:t>
            </a:r>
            <a:r>
              <a:rPr lang="en-US" dirty="0" smtClean="0"/>
              <a:t>: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[</a:t>
            </a:r>
            <a:r>
              <a:rPr lang="en-US" sz="2400" dirty="0" err="1" smtClean="0">
                <a:solidFill>
                  <a:srgbClr val="008000"/>
                </a:solidFill>
              </a:rPr>
              <a:t>Diestel</a:t>
            </a:r>
            <a:r>
              <a:rPr lang="en-US" sz="2400" dirty="0" smtClean="0">
                <a:solidFill>
                  <a:srgbClr val="008000"/>
                </a:solidFill>
              </a:rPr>
              <a:t>, </a:t>
            </a:r>
            <a:r>
              <a:rPr lang="en-US" sz="2400" dirty="0" err="1" smtClean="0">
                <a:solidFill>
                  <a:srgbClr val="008000"/>
                </a:solidFill>
              </a:rPr>
              <a:t>Gorbunov</a:t>
            </a:r>
            <a:r>
              <a:rPr lang="en-US" sz="2400" dirty="0" smtClean="0">
                <a:solidFill>
                  <a:srgbClr val="008000"/>
                </a:solidFill>
              </a:rPr>
              <a:t>, Jensen, </a:t>
            </a:r>
            <a:r>
              <a:rPr lang="en-US" sz="2400" dirty="0" err="1" smtClean="0">
                <a:solidFill>
                  <a:srgbClr val="008000"/>
                </a:solidFill>
              </a:rPr>
              <a:t>Thomassen</a:t>
            </a:r>
            <a:r>
              <a:rPr lang="en-US" sz="2400" dirty="0" smtClean="0">
                <a:solidFill>
                  <a:srgbClr val="008000"/>
                </a:solidFill>
              </a:rPr>
              <a:t> ‘99]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– simpler proof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[</a:t>
            </a:r>
            <a:r>
              <a:rPr lang="en-US" sz="2800" dirty="0" err="1" smtClean="0">
                <a:solidFill>
                  <a:srgbClr val="008000"/>
                </a:solidFill>
              </a:rPr>
              <a:t>Kawarabayashi</a:t>
            </a:r>
            <a:r>
              <a:rPr lang="en-US" sz="2800" dirty="0" smtClean="0">
                <a:solidFill>
                  <a:srgbClr val="008000"/>
                </a:solidFill>
              </a:rPr>
              <a:t>, Kobayashi ‘</a:t>
            </a:r>
            <a:r>
              <a:rPr lang="en-US" sz="2800" dirty="0">
                <a:solidFill>
                  <a:srgbClr val="008000"/>
                </a:solidFill>
              </a:rPr>
              <a:t>12], [Leaf, Seymour ‘12]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8000"/>
              </a:solidFill>
            </a:endParaRPr>
          </a:p>
          <a:p>
            <a:endParaRPr lang="en-US" sz="2400" dirty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89101B"/>
              </a:solidFill>
            </a:endParaRPr>
          </a:p>
          <a:p>
            <a:r>
              <a:rPr lang="en-US" dirty="0" smtClean="0">
                <a:solidFill>
                  <a:srgbClr val="89101B"/>
                </a:solidFill>
              </a:rPr>
              <a:t>This talk: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067" y="5441949"/>
            <a:ext cx="2184400" cy="393700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8537" y="6062126"/>
            <a:ext cx="1587500" cy="3937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335" y="2182284"/>
            <a:ext cx="2984500" cy="6477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667" y="3951817"/>
            <a:ext cx="36068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2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27629"/>
          </a:xfrm>
        </p:spPr>
        <p:txBody>
          <a:bodyPr>
            <a:normAutofit/>
          </a:bodyPr>
          <a:lstStyle/>
          <a:p>
            <a:r>
              <a:rPr lang="en-US" dirty="0" smtClean="0"/>
              <a:t>Grid-Minor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1100400"/>
            <a:ext cx="8229600" cy="536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the </a:t>
            </a:r>
            <a:r>
              <a:rPr lang="en-US" dirty="0" err="1" smtClean="0"/>
              <a:t>treewidth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of G is </a:t>
            </a:r>
            <a:r>
              <a:rPr lang="en-US" dirty="0" smtClean="0">
                <a:solidFill>
                  <a:srgbClr val="800000"/>
                </a:solidFill>
              </a:rPr>
              <a:t>k</a:t>
            </a:r>
            <a:r>
              <a:rPr lang="en-US" dirty="0" smtClean="0"/>
              <a:t>, then it contains a grid minor of size </a:t>
            </a:r>
            <a:r>
              <a:rPr lang="en-US" dirty="0" smtClean="0">
                <a:solidFill>
                  <a:srgbClr val="800000"/>
                </a:solidFill>
              </a:rPr>
              <a:t>f(k)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some families of graphs f(k)=</a:t>
            </a:r>
            <a:r>
              <a:rPr lang="en-US" dirty="0" err="1" smtClean="0"/>
              <a:t>Ω</a:t>
            </a:r>
            <a:r>
              <a:rPr lang="en-US" dirty="0" smtClean="0"/>
              <a:t>(k)</a:t>
            </a:r>
          </a:p>
          <a:p>
            <a:pPr lvl="1"/>
            <a:r>
              <a:rPr lang="en-US" dirty="0" smtClean="0"/>
              <a:t>Planar graphs </a:t>
            </a:r>
            <a:r>
              <a:rPr lang="en-US" dirty="0" smtClean="0">
                <a:solidFill>
                  <a:srgbClr val="005800"/>
                </a:solidFill>
              </a:rPr>
              <a:t>[Robertson, Seymour, Thomas ‘94]</a:t>
            </a:r>
          </a:p>
          <a:p>
            <a:pPr lvl="1"/>
            <a:r>
              <a:rPr lang="en-US" dirty="0" smtClean="0"/>
              <a:t>Bounded genus graphs </a:t>
            </a:r>
            <a:r>
              <a:rPr lang="en-US" dirty="0" smtClean="0">
                <a:solidFill>
                  <a:srgbClr val="005800"/>
                </a:solidFill>
              </a:rPr>
              <a:t>[</a:t>
            </a:r>
            <a:r>
              <a:rPr lang="en-US" dirty="0" err="1" smtClean="0">
                <a:solidFill>
                  <a:srgbClr val="005800"/>
                </a:solidFill>
              </a:rPr>
              <a:t>Demaine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Fomin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Hajiaghayi</a:t>
            </a:r>
            <a:r>
              <a:rPr lang="en-US" dirty="0" smtClean="0">
                <a:solidFill>
                  <a:srgbClr val="005800"/>
                </a:solidFill>
              </a:rPr>
              <a:t>,</a:t>
            </a:r>
            <a:r>
              <a:rPr lang="en-US" dirty="0">
                <a:solidFill>
                  <a:srgbClr val="005800"/>
                </a:solidFill>
              </a:rPr>
              <a:t> </a:t>
            </a:r>
            <a:r>
              <a:rPr lang="en-US" dirty="0" err="1" smtClean="0">
                <a:solidFill>
                  <a:srgbClr val="005800"/>
                </a:solidFill>
              </a:rPr>
              <a:t>Thilikos</a:t>
            </a:r>
            <a:r>
              <a:rPr lang="en-US" dirty="0" smtClean="0">
                <a:solidFill>
                  <a:srgbClr val="005800"/>
                </a:solidFill>
              </a:rPr>
              <a:t> ‘05]</a:t>
            </a:r>
          </a:p>
          <a:p>
            <a:pPr lvl="1"/>
            <a:r>
              <a:rPr lang="en-US" dirty="0" smtClean="0"/>
              <a:t>Graphs excluding a fixed minor </a:t>
            </a:r>
            <a:r>
              <a:rPr lang="en-US" dirty="0" smtClean="0">
                <a:solidFill>
                  <a:srgbClr val="005800"/>
                </a:solidFill>
              </a:rPr>
              <a:t>[</a:t>
            </a:r>
            <a:r>
              <a:rPr lang="en-US" dirty="0" err="1" smtClean="0">
                <a:solidFill>
                  <a:srgbClr val="005800"/>
                </a:solidFill>
              </a:rPr>
              <a:t>Demaine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Hajiaghayi</a:t>
            </a:r>
            <a:r>
              <a:rPr lang="en-US" dirty="0" smtClean="0">
                <a:solidFill>
                  <a:srgbClr val="005800"/>
                </a:solidFill>
              </a:rPr>
              <a:t> ‘08]</a:t>
            </a:r>
          </a:p>
        </p:txBody>
      </p:sp>
    </p:spTree>
    <p:extLst>
      <p:ext uri="{BB962C8B-B14F-4D97-AF65-F5344CB8AC3E}">
        <p14:creationId xmlns:p14="http://schemas.microsoft.com/office/powerpoint/2010/main" val="165814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8" y="1568184"/>
            <a:ext cx="8466667" cy="2587095"/>
          </a:xfrm>
        </p:spPr>
        <p:txBody>
          <a:bodyPr>
            <a:normAutofit/>
          </a:bodyPr>
          <a:lstStyle/>
          <a:p>
            <a:r>
              <a:rPr lang="en-US" dirty="0" smtClean="0"/>
              <a:t>Path-of-Sets System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58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 smtClean="0"/>
              <a:t>h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148666"/>
            <a:ext cx="8636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Each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is a connected cluster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clusters are disjoint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very consecutive pair of clusters connected by h paths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All blue paths are disjoint from each other and internally disjoint from the clusters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9056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68870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53006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51783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45479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40869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3235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124403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148666"/>
            <a:ext cx="8636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Each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is a connected cluster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The clusters are disjoint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E</a:t>
            </a:r>
            <a:r>
              <a:rPr lang="en-US" sz="2800" dirty="0" smtClean="0"/>
              <a:t>very consecutive pair of clusters connected by h paths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All blue paths are disjoint from each other and internally disjoint from the clusters</a:t>
            </a:r>
          </a:p>
          <a:p>
            <a:pPr marL="285750" indent="-285750">
              <a:buFont typeface="Arial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9056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92033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53006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51783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45479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40869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Straight Arrow Connector 3"/>
          <p:cNvCxnSpPr/>
          <p:nvPr/>
        </p:nvCxnSpPr>
        <p:spPr>
          <a:xfrm>
            <a:off x="5232400" y="2489200"/>
            <a:ext cx="16933" cy="9313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49335" y="2743200"/>
            <a:ext cx="42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5418663" y="2276969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08548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35004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19140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17917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11613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07003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ular Callout 69"/>
          <p:cNvSpPr/>
          <p:nvPr/>
        </p:nvSpPr>
        <p:spPr>
          <a:xfrm>
            <a:off x="642129" y="5226843"/>
            <a:ext cx="1920669" cy="870808"/>
          </a:xfrm>
          <a:prstGeom prst="wedgeRoundRectCallout">
            <a:avLst>
              <a:gd name="adj1" fmla="val 98188"/>
              <a:gd name="adj2" fmla="val 4694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Interface vertex</a:t>
            </a:r>
            <a:endParaRPr lang="en-US" sz="2800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68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8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8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183036" y="2350042"/>
            <a:ext cx="519754" cy="466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357883" y="2191401"/>
            <a:ext cx="911183" cy="987786"/>
            <a:chOff x="2149895" y="4860731"/>
            <a:chExt cx="593005" cy="987786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2838643" y="2179170"/>
            <a:ext cx="852823" cy="987786"/>
            <a:chOff x="2149895" y="4860731"/>
            <a:chExt cx="593005" cy="987786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336337" y="2116138"/>
            <a:ext cx="828329" cy="987786"/>
            <a:chOff x="2149895" y="4860731"/>
            <a:chExt cx="593005" cy="987786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850964" y="2070037"/>
            <a:ext cx="593005" cy="987786"/>
            <a:chOff x="2149895" y="4860731"/>
            <a:chExt cx="593005" cy="987786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2166828" y="4860731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217628" y="5189993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217628" y="5519255"/>
              <a:ext cx="465041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149895" y="5848517"/>
              <a:ext cx="576072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>
            <a:stCxn id="62" idx="2"/>
            <a:endCxn id="66" idx="2"/>
          </p:cNvCxnSpPr>
          <p:nvPr/>
        </p:nvCxnSpPr>
        <p:spPr>
          <a:xfrm>
            <a:off x="3468809" y="4679939"/>
            <a:ext cx="1334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3" idx="2"/>
            <a:endCxn id="67" idx="2"/>
          </p:cNvCxnSpPr>
          <p:nvPr/>
        </p:nvCxnSpPr>
        <p:spPr>
          <a:xfrm flipV="1">
            <a:off x="3142975" y="5153204"/>
            <a:ext cx="202592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4" idx="6"/>
            <a:endCxn id="68" idx="2"/>
          </p:cNvCxnSpPr>
          <p:nvPr/>
        </p:nvCxnSpPr>
        <p:spPr>
          <a:xfrm>
            <a:off x="3342788" y="5637498"/>
            <a:ext cx="1795628" cy="245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20494" y="6151837"/>
            <a:ext cx="118349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610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4969590" y="4673072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328416" y="5137801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311482" y="5670262"/>
            <a:ext cx="64958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979804" y="6168858"/>
            <a:ext cx="804676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 flipH="1">
            <a:off x="2548123" y="4673072"/>
            <a:ext cx="1008411" cy="1495786"/>
            <a:chOff x="6391990" y="4774672"/>
            <a:chExt cx="1008411" cy="1495786"/>
          </a:xfrm>
        </p:grpSpPr>
        <p:cxnSp>
          <p:nvCxnSpPr>
            <p:cNvPr id="76" name="Straight Connector 75"/>
            <p:cNvCxnSpPr/>
            <p:nvPr/>
          </p:nvCxnSpPr>
          <p:spPr>
            <a:xfrm>
              <a:off x="6391990" y="4774672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6750816" y="5239401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33882" y="5771862"/>
              <a:ext cx="649585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402204" y="6270458"/>
              <a:ext cx="804676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>
            <a:stCxn id="62" idx="2"/>
            <a:endCxn id="66" idx="2"/>
          </p:cNvCxnSpPr>
          <p:nvPr/>
        </p:nvCxnSpPr>
        <p:spPr>
          <a:xfrm>
            <a:off x="3468809" y="4679939"/>
            <a:ext cx="1334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3" idx="2"/>
            <a:endCxn id="67" idx="2"/>
          </p:cNvCxnSpPr>
          <p:nvPr/>
        </p:nvCxnSpPr>
        <p:spPr>
          <a:xfrm flipV="1">
            <a:off x="3142975" y="5153204"/>
            <a:ext cx="202592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64" idx="6"/>
            <a:endCxn id="68" idx="2"/>
          </p:cNvCxnSpPr>
          <p:nvPr/>
        </p:nvCxnSpPr>
        <p:spPr>
          <a:xfrm>
            <a:off x="3342788" y="5637498"/>
            <a:ext cx="1795628" cy="2457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620494" y="6151837"/>
            <a:ext cx="1183495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2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234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Grid Minor Theorem </a:t>
            </a:r>
            <a:br>
              <a:rPr lang="en-US" dirty="0" smtClean="0"/>
            </a:br>
            <a:r>
              <a:rPr lang="en-US" sz="4000" dirty="0" smtClean="0">
                <a:solidFill>
                  <a:srgbClr val="612604"/>
                </a:solidFill>
              </a:rPr>
              <a:t>(Excluded Grid Theorem)</a:t>
            </a:r>
            <a:r>
              <a:rPr lang="en-US" dirty="0" smtClean="0">
                <a:solidFill>
                  <a:srgbClr val="612604"/>
                </a:solidFill>
              </a:rPr>
              <a:t/>
            </a:r>
            <a:br>
              <a:rPr lang="en-US" dirty="0" smtClean="0">
                <a:solidFill>
                  <a:srgbClr val="612604"/>
                </a:solidFill>
              </a:rPr>
            </a:br>
            <a:r>
              <a:rPr lang="en-US" dirty="0" smtClean="0"/>
              <a:t>[Robertson, Seymour ‘86]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19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Graph Minor Theory </a:t>
            </a:r>
            <a:r>
              <a:rPr lang="en-US" dirty="0" smtClean="0">
                <a:solidFill>
                  <a:srgbClr val="008000"/>
                </a:solidFill>
              </a:rPr>
              <a:t>[Robertson – Seymour]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Wagner’s conjecture</a:t>
            </a:r>
            <a:r>
              <a:rPr lang="en-US" dirty="0" smtClean="0"/>
              <a:t>: any infinite sequence of finite graphs contains two graphs G,G’ where G is a minor of G’</a:t>
            </a:r>
          </a:p>
          <a:p>
            <a:pPr marL="857250" lvl="1" indent="-457200"/>
            <a:r>
              <a:rPr lang="en-US" dirty="0" smtClean="0">
                <a:solidFill>
                  <a:srgbClr val="89101B"/>
                </a:solidFill>
              </a:rPr>
              <a:t>Grid-Minor Theorem</a:t>
            </a:r>
            <a:r>
              <a:rPr lang="en-US" dirty="0" smtClean="0"/>
              <a:t>: if the </a:t>
            </a:r>
            <a:r>
              <a:rPr lang="en-US" dirty="0" err="1" smtClean="0">
                <a:solidFill>
                  <a:srgbClr val="FF0000"/>
                </a:solidFill>
              </a:rPr>
              <a:t>treewidth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G is large, then G contains a large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01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769465" y="467993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769465" y="517100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69465" y="566207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769465" y="6153140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2751060" y="4679939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427523" y="518325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31579" y="5662073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009834" y="615314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209859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3"/>
            <a:ext cx="8229600" cy="1143000"/>
          </a:xfrm>
        </p:spPr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7467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endParaRPr lang="en-US" sz="32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87599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61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985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0933" y="905374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 smtClean="0"/>
              <a:t>h</a:t>
            </a:r>
            <a:endParaRPr lang="en-US" sz="3200" baseline="-25000" dirty="0"/>
          </a:p>
        </p:txBody>
      </p:sp>
      <p:sp>
        <p:nvSpPr>
          <p:cNvPr id="25" name="Oval 24"/>
          <p:cNvSpPr/>
          <p:nvPr/>
        </p:nvSpPr>
        <p:spPr>
          <a:xfrm>
            <a:off x="639056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635506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144657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673341" y="1581676"/>
            <a:ext cx="752274" cy="19566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677333" y="2167467"/>
            <a:ext cx="64346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208599" y="4387733"/>
            <a:ext cx="2579802" cy="19469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black"/>
                </a:solidFill>
              </a:rPr>
              <a:t>The interface vertices are well-linked inside </a:t>
            </a:r>
            <a:r>
              <a:rPr lang="en-US" sz="2800" dirty="0" err="1">
                <a:solidFill>
                  <a:prstClr val="black"/>
                </a:solidFill>
              </a:rPr>
              <a:t>C</a:t>
            </a:r>
            <a:r>
              <a:rPr lang="en-US" sz="2800" baseline="-25000" dirty="0" err="1">
                <a:solidFill>
                  <a:prstClr val="black"/>
                </a:solidFill>
              </a:rPr>
              <a:t>i</a:t>
            </a:r>
            <a:endParaRPr lang="en-US" sz="2800" baseline="-25000" dirty="0">
              <a:solidFill>
                <a:prstClr val="black"/>
              </a:solidFill>
            </a:endParaRPr>
          </a:p>
        </p:txBody>
      </p:sp>
      <p:cxnSp>
        <p:nvCxnSpPr>
          <p:cNvPr id="71" name="Straight Connector 70"/>
          <p:cNvCxnSpPr>
            <a:stCxn id="28" idx="2"/>
            <a:endCxn id="25" idx="6"/>
          </p:cNvCxnSpPr>
          <p:nvPr/>
        </p:nvCxnSpPr>
        <p:spPr>
          <a:xfrm>
            <a:off x="673341" y="2560017"/>
            <a:ext cx="64695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694267" y="2878667"/>
            <a:ext cx="6451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783509" y="3201009"/>
            <a:ext cx="624916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3040401" y="4348394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3468809" y="4588499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3142975" y="5099452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3159908" y="554605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3437614" y="60434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>
            <a:off x="4803146" y="458849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168896" y="5061764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5138416" y="5570633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4803989" y="6061700"/>
            <a:ext cx="182880" cy="182880"/>
          </a:xfrm>
          <a:prstGeom prst="ellipse">
            <a:avLst/>
          </a:prstGeom>
          <a:solidFill>
            <a:srgbClr val="005800"/>
          </a:solidFill>
          <a:ln>
            <a:solidFill>
              <a:srgbClr val="0058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2784926" y="4679939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444456" y="518325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331579" y="5662073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09834" y="6153140"/>
            <a:ext cx="683883" cy="0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6" idx="5"/>
            <a:endCxn id="56" idx="1"/>
          </p:cNvCxnSpPr>
          <p:nvPr/>
        </p:nvCxnSpPr>
        <p:spPr>
          <a:xfrm>
            <a:off x="3624907" y="4744597"/>
            <a:ext cx="1205864" cy="1343885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55" idx="2"/>
          </p:cNvCxnSpPr>
          <p:nvPr/>
        </p:nvCxnSpPr>
        <p:spPr>
          <a:xfrm>
            <a:off x="3342788" y="5244644"/>
            <a:ext cx="1795628" cy="417429"/>
          </a:xfrm>
          <a:prstGeom prst="line">
            <a:avLst/>
          </a:prstGeom>
          <a:ln w="57150" cmpd="thickThin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69465" y="4679939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69465" y="5171006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769465" y="5662073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69465" y="6153140"/>
            <a:ext cx="2963337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05902" y="368442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30300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Path-of-Sets System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78001" y="1142434"/>
            <a:ext cx="6366933" cy="584776"/>
            <a:chOff x="1778001" y="1142434"/>
            <a:chExt cx="6366933" cy="584776"/>
          </a:xfrm>
        </p:grpSpPr>
        <p:sp>
          <p:nvSpPr>
            <p:cNvPr id="18" name="TextBox 17"/>
            <p:cNvSpPr txBox="1"/>
            <p:nvPr/>
          </p:nvSpPr>
          <p:spPr>
            <a:xfrm>
              <a:off x="1778001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68133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566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790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014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h</a:t>
              </a:r>
              <a:endParaRPr lang="en-US" sz="3200" baseline="-25000" dirty="0"/>
            </a:p>
          </p:txBody>
        </p:sp>
      </p:grpSp>
      <p:sp>
        <p:nvSpPr>
          <p:cNvPr id="16" name="Oval 15"/>
          <p:cNvSpPr/>
          <p:nvPr/>
        </p:nvSpPr>
        <p:spPr>
          <a:xfrm>
            <a:off x="7349069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504264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98798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91734" y="1778003"/>
            <a:ext cx="931333" cy="245533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85332" y="1981199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185332" y="2394372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85332" y="2807545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185332" y="3220718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185332" y="3633891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85332" y="4047065"/>
            <a:ext cx="73152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Left Brace 10"/>
          <p:cNvSpPr/>
          <p:nvPr/>
        </p:nvSpPr>
        <p:spPr>
          <a:xfrm>
            <a:off x="609601" y="1981199"/>
            <a:ext cx="507999" cy="206586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" y="2807545"/>
            <a:ext cx="30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6231467" y="2635942"/>
            <a:ext cx="643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21733" y="4538133"/>
            <a:ext cx="8636000" cy="954107"/>
          </a:xfrm>
          <a:prstGeom prst="rect">
            <a:avLst/>
          </a:prstGeom>
          <a:noFill/>
          <a:ln>
            <a:solidFill>
              <a:srgbClr val="61260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612604"/>
                </a:solidFill>
              </a:rPr>
              <a:t>Thm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[Leaf, Seymour ‘12]:</a:t>
            </a:r>
            <a:r>
              <a:rPr lang="en-US" sz="2800" dirty="0" smtClean="0"/>
              <a:t> Given a path-of-sets system, we can efficiently find a grid minor of </a:t>
            </a:r>
            <a:r>
              <a:rPr lang="en-US" sz="2800" dirty="0"/>
              <a:t>size </a:t>
            </a:r>
            <a:r>
              <a:rPr lang="en-US" sz="2800" dirty="0" err="1" smtClean="0"/>
              <a:t>Ω</a:t>
            </a:r>
            <a:r>
              <a:rPr lang="en-US" sz="2800" dirty="0" smtClean="0"/>
              <a:t>(√h).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" y="5621866"/>
            <a:ext cx="8636000" cy="954107"/>
          </a:xfrm>
          <a:prstGeom prst="rect">
            <a:avLst/>
          </a:prstGeom>
          <a:noFill/>
          <a:ln>
            <a:solidFill>
              <a:srgbClr val="612604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12604"/>
                </a:solidFill>
              </a:rPr>
              <a:t>Corollary: </a:t>
            </a:r>
            <a:r>
              <a:rPr lang="en-US" sz="2800" dirty="0" smtClean="0"/>
              <a:t>enough to find a path-of-sets system with h=poly(k), where k is the </a:t>
            </a:r>
            <a:r>
              <a:rPr lang="en-US" sz="2800" dirty="0" err="1" smtClean="0"/>
              <a:t>treewidth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8587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734" y="2238904"/>
            <a:ext cx="63838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Path-of-Sets System to Grid Minor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98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843280" y="1913467"/>
            <a:ext cx="7813018" cy="182880"/>
            <a:chOff x="873760" y="1913467"/>
            <a:chExt cx="7813018" cy="18288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43280" y="2935111"/>
            <a:ext cx="7813018" cy="182880"/>
            <a:chOff x="873760" y="1913467"/>
            <a:chExt cx="7813018" cy="18288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843280" y="3956755"/>
            <a:ext cx="7813018" cy="182880"/>
            <a:chOff x="873760" y="1913467"/>
            <a:chExt cx="7813018" cy="182880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843280" y="4978400"/>
            <a:ext cx="7813018" cy="182880"/>
            <a:chOff x="873760" y="1913467"/>
            <a:chExt cx="7813018" cy="182880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4" name="Straight Connector 133"/>
          <p:cNvCxnSpPr>
            <a:stCxn id="4" idx="5"/>
            <a:endCxn id="93" idx="0"/>
          </p:cNvCxnSpPr>
          <p:nvPr/>
        </p:nvCxnSpPr>
        <p:spPr>
          <a:xfrm flipH="1">
            <a:off x="934720" y="2069565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1618211" y="308751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318635" y="4122390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4972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>
            <a:off x="1016311" y="5072914"/>
            <a:ext cx="754854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56891" y="5072914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016311" y="4051269"/>
            <a:ext cx="754854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934720" y="4063687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>
            <a:spLocks noChangeAspect="1"/>
          </p:cNvSpPr>
          <p:nvPr/>
        </p:nvSpPr>
        <p:spPr>
          <a:xfrm>
            <a:off x="84328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1536929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223057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924227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843280" y="1913467"/>
            <a:ext cx="7813018" cy="182880"/>
            <a:chOff x="873760" y="1913467"/>
            <a:chExt cx="7813018" cy="18288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843280" y="2935111"/>
            <a:ext cx="7813018" cy="182880"/>
            <a:chOff x="873760" y="1913467"/>
            <a:chExt cx="7813018" cy="18288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1046791" y="2007981"/>
              <a:ext cx="7548547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87376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1567409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/>
          </p:nvSpPr>
          <p:spPr>
            <a:xfrm>
              <a:off x="226105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2954707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3648356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4342005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5035654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5729303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6422952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7116601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7810250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/>
          </p:nvSpPr>
          <p:spPr>
            <a:xfrm>
              <a:off x="8503898" y="191346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Oval 120"/>
          <p:cNvSpPr>
            <a:spLocks noChangeAspect="1"/>
          </p:cNvSpPr>
          <p:nvPr/>
        </p:nvSpPr>
        <p:spPr>
          <a:xfrm>
            <a:off x="84328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1536929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23057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924227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Group 136"/>
          <p:cNvGrpSpPr/>
          <p:nvPr/>
        </p:nvGrpSpPr>
        <p:grpSpPr>
          <a:xfrm>
            <a:off x="934720" y="2069565"/>
            <a:ext cx="1383915" cy="2918371"/>
            <a:chOff x="934720" y="2069565"/>
            <a:chExt cx="1383915" cy="2918371"/>
          </a:xfrm>
        </p:grpSpPr>
        <p:cxnSp>
          <p:nvCxnSpPr>
            <p:cNvPr id="134" name="Straight Connector 133"/>
            <p:cNvCxnSpPr>
              <a:stCxn id="4" idx="5"/>
              <a:endCxn id="93" idx="0"/>
            </p:cNvCxnSpPr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>
            <a:stCxn id="93" idx="6"/>
            <a:endCxn id="94" idx="2"/>
          </p:cNvCxnSpPr>
          <p:nvPr/>
        </p:nvCxnSpPr>
        <p:spPr>
          <a:xfrm>
            <a:off x="1026160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746591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26160" y="200798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1746591" y="200798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508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>
            <a:stCxn id="123" idx="6"/>
          </p:cNvCxnSpPr>
          <p:nvPr/>
        </p:nvCxnSpPr>
        <p:spPr>
          <a:xfrm>
            <a:off x="2413458" y="5069840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056617" y="5072914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09" idx="6"/>
          </p:cNvCxnSpPr>
          <p:nvPr/>
        </p:nvCxnSpPr>
        <p:spPr>
          <a:xfrm>
            <a:off x="2413458" y="4048195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051379" y="4050956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>
            <a:spLocks noChangeAspect="1"/>
          </p:cNvSpPr>
          <p:nvPr/>
        </p:nvSpPr>
        <p:spPr>
          <a:xfrm>
            <a:off x="223057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2924227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17" idx="6"/>
          </p:cNvCxnSpPr>
          <p:nvPr/>
        </p:nvCxnSpPr>
        <p:spPr>
          <a:xfrm>
            <a:off x="2413458" y="2004907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>
            <a:spLocks noChangeAspect="1"/>
          </p:cNvSpPr>
          <p:nvPr/>
        </p:nvSpPr>
        <p:spPr>
          <a:xfrm>
            <a:off x="223057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2924227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617876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311525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005174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698823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5" idx="6"/>
          </p:cNvCxnSpPr>
          <p:nvPr/>
        </p:nvCxnSpPr>
        <p:spPr>
          <a:xfrm>
            <a:off x="2413458" y="3026551"/>
            <a:ext cx="6151400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>
            <a:spLocks noChangeAspect="1"/>
          </p:cNvSpPr>
          <p:nvPr/>
        </p:nvSpPr>
        <p:spPr>
          <a:xfrm>
            <a:off x="223057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2924227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3617876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311525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005174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698823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223057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2924227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flipH="1">
            <a:off x="2330330" y="210405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2300771" y="310475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318635" y="4122390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3029208" y="2086811"/>
            <a:ext cx="1383915" cy="2918371"/>
            <a:chOff x="934720" y="2069565"/>
            <a:chExt cx="1383915" cy="291837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3107107" y="3008176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863250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090174" y="1991048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846317" y="2009423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43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>
            <a:stCxn id="111" idx="5"/>
          </p:cNvCxnSpPr>
          <p:nvPr/>
        </p:nvCxnSpPr>
        <p:spPr>
          <a:xfrm flipV="1">
            <a:off x="3773974" y="4051269"/>
            <a:ext cx="4790884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054436" y="4051269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5" idx="6"/>
          </p:cNvCxnSpPr>
          <p:nvPr/>
        </p:nvCxnSpPr>
        <p:spPr>
          <a:xfrm>
            <a:off x="3800756" y="5069840"/>
            <a:ext cx="476410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59674" y="5073227"/>
            <a:ext cx="132264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>
            <a:spLocks noChangeAspect="1"/>
          </p:cNvSpPr>
          <p:nvPr/>
        </p:nvSpPr>
        <p:spPr>
          <a:xfrm>
            <a:off x="3617876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4311525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5005174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5698823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29" idx="2"/>
          </p:cNvCxnSpPr>
          <p:nvPr/>
        </p:nvCxnSpPr>
        <p:spPr>
          <a:xfrm>
            <a:off x="3617876" y="2004907"/>
            <a:ext cx="494698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spect="1"/>
          </p:cNvSpPr>
          <p:nvPr/>
        </p:nvSpPr>
        <p:spPr>
          <a:xfrm>
            <a:off x="3617876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4311525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5005174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5698823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>
            <a:stCxn id="97" idx="6"/>
          </p:cNvCxnSpPr>
          <p:nvPr/>
        </p:nvCxnSpPr>
        <p:spPr>
          <a:xfrm>
            <a:off x="3800756" y="3026551"/>
            <a:ext cx="4764102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 noChangeAspect="1"/>
          </p:cNvSpPr>
          <p:nvPr/>
        </p:nvSpPr>
        <p:spPr>
          <a:xfrm>
            <a:off x="3617876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4311525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5005174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5698823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3617876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4311525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005174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5698823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 flipH="1">
            <a:off x="3731169" y="21049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3701610" y="31056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3719474" y="4123329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H="1">
            <a:off x="4413123" y="205357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H="1">
            <a:off x="4413123" y="3071517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>
            <a:off x="4413123" y="413963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/>
          <p:cNvGrpSpPr/>
          <p:nvPr/>
        </p:nvGrpSpPr>
        <p:grpSpPr>
          <a:xfrm>
            <a:off x="5123696" y="2104057"/>
            <a:ext cx="1383915" cy="2918371"/>
            <a:chOff x="934720" y="2069565"/>
            <a:chExt cx="1383915" cy="2918371"/>
          </a:xfrm>
        </p:grpSpPr>
        <p:cxnSp>
          <p:nvCxnSpPr>
            <p:cNvPr id="143" name="Straight Connector 142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218184" y="2053571"/>
            <a:ext cx="1383915" cy="2918371"/>
            <a:chOff x="934720" y="2069565"/>
            <a:chExt cx="1383915" cy="2918371"/>
          </a:xfrm>
        </p:grpSpPr>
        <p:cxnSp>
          <p:nvCxnSpPr>
            <p:cNvPr id="147" name="Straight Connector 146"/>
            <p:cNvCxnSpPr/>
            <p:nvPr/>
          </p:nvCxnSpPr>
          <p:spPr>
            <a:xfrm flipH="1">
              <a:off x="934720" y="2069565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H="1">
              <a:off x="1618211" y="308751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2318635" y="4122390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/>
          <p:cNvCxnSpPr/>
          <p:nvPr/>
        </p:nvCxnSpPr>
        <p:spPr>
          <a:xfrm>
            <a:off x="5144030" y="3008489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927264" y="3026551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54188" y="1991048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10331" y="2009423"/>
            <a:ext cx="510769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74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>
            <a:stCxn id="115" idx="6"/>
          </p:cNvCxnSpPr>
          <p:nvPr/>
        </p:nvCxnSpPr>
        <p:spPr>
          <a:xfrm>
            <a:off x="6575352" y="4048195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129" idx="6"/>
          </p:cNvCxnSpPr>
          <p:nvPr/>
        </p:nvCxnSpPr>
        <p:spPr>
          <a:xfrm>
            <a:off x="6575352" y="5069840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>
            <a:spLocks noChangeAspect="1"/>
          </p:cNvSpPr>
          <p:nvPr/>
        </p:nvSpPr>
        <p:spPr>
          <a:xfrm>
            <a:off x="6392472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7086121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7779770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473418" y="395675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cxnSp>
        <p:nvCxnSpPr>
          <p:cNvPr id="89" name="Straight Connector 88"/>
          <p:cNvCxnSpPr>
            <a:stCxn id="53" idx="6"/>
          </p:cNvCxnSpPr>
          <p:nvPr/>
        </p:nvCxnSpPr>
        <p:spPr>
          <a:xfrm>
            <a:off x="6575352" y="2004907"/>
            <a:ext cx="1989506" cy="3074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>
          <a:xfrm>
            <a:off x="6392472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7086121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7779770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473418" y="191346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6548570" y="3046558"/>
            <a:ext cx="2016288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>
            <a:spLocks noChangeAspect="1"/>
          </p:cNvSpPr>
          <p:nvPr/>
        </p:nvSpPr>
        <p:spPr>
          <a:xfrm>
            <a:off x="6392472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7086121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7779770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8473418" y="293511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6392472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7086121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779770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8473418" y="497840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7881368" y="2071130"/>
            <a:ext cx="0" cy="2951611"/>
            <a:chOff x="4413123" y="2053571"/>
            <a:chExt cx="0" cy="2951611"/>
          </a:xfrm>
        </p:grpSpPr>
        <p:cxnSp>
          <p:nvCxnSpPr>
            <p:cNvPr id="139" name="Straight Connector 138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Straight Connector 146"/>
          <p:cNvCxnSpPr/>
          <p:nvPr/>
        </p:nvCxnSpPr>
        <p:spPr>
          <a:xfrm flipH="1">
            <a:off x="8564858" y="2053571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8564858" y="3091209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>
            <a:off x="8602099" y="4106396"/>
            <a:ext cx="0" cy="86554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7174768" y="2071130"/>
            <a:ext cx="0" cy="2951611"/>
            <a:chOff x="4413123" y="2053571"/>
            <a:chExt cx="0" cy="2951611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468168" y="2071130"/>
            <a:ext cx="0" cy="2951611"/>
            <a:chOff x="4413123" y="2053571"/>
            <a:chExt cx="0" cy="2951611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4413123" y="2053571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4413123" y="3071517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4413123" y="4139636"/>
              <a:ext cx="0" cy="865546"/>
            </a:xfrm>
            <a:prstGeom prst="line">
              <a:avLst/>
            </a:prstGeom>
            <a:ln w="38100" cmpd="sng">
              <a:solidFill>
                <a:srgbClr val="89101B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394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3"/>
            <a:ext cx="8229600" cy="1143000"/>
          </a:xfrm>
        </p:spPr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357414" y="1087122"/>
            <a:ext cx="6599109" cy="2743200"/>
            <a:chOff x="843280" y="1913467"/>
            <a:chExt cx="7813018" cy="3247813"/>
          </a:xfrm>
        </p:grpSpPr>
        <p:grpSp>
          <p:nvGrpSpPr>
            <p:cNvPr id="90" name="Group 89"/>
            <p:cNvGrpSpPr/>
            <p:nvPr/>
          </p:nvGrpSpPr>
          <p:grpSpPr>
            <a:xfrm>
              <a:off x="843280" y="1913467"/>
              <a:ext cx="7813018" cy="182880"/>
              <a:chOff x="873760" y="1913467"/>
              <a:chExt cx="7813018" cy="18288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843280" y="2935111"/>
              <a:ext cx="7813018" cy="182880"/>
              <a:chOff x="873760" y="1913467"/>
              <a:chExt cx="7813018" cy="18288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43280" y="3956755"/>
              <a:ext cx="7813018" cy="182880"/>
              <a:chOff x="873760" y="1913467"/>
              <a:chExt cx="7813018" cy="18288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843280" y="4978400"/>
              <a:ext cx="7813018" cy="182880"/>
              <a:chOff x="873760" y="1913467"/>
              <a:chExt cx="7813018" cy="18288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934720" y="2069565"/>
              <a:ext cx="1383915" cy="2918371"/>
              <a:chOff x="934720" y="2069565"/>
              <a:chExt cx="1383915" cy="2918371"/>
            </a:xfrm>
          </p:grpSpPr>
          <p:cxnSp>
            <p:nvCxnSpPr>
              <p:cNvPr id="134" name="Straight Connector 133"/>
              <p:cNvCxnSpPr>
                <a:stCxn id="4" idx="5"/>
                <a:endCxn id="93" idx="0"/>
              </p:cNvCxnSpPr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3029208" y="2086811"/>
              <a:ext cx="1383915" cy="2918371"/>
              <a:chOff x="934720" y="2069565"/>
              <a:chExt cx="1383915" cy="291837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5123696" y="2104057"/>
              <a:ext cx="1383915" cy="2918371"/>
              <a:chOff x="934720" y="2069565"/>
              <a:chExt cx="1383915" cy="291837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7218184" y="2053571"/>
              <a:ext cx="1383915" cy="2918371"/>
              <a:chOff x="934720" y="2069565"/>
              <a:chExt cx="1383915" cy="2918371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ounded Rectangular Callout 6"/>
          <p:cNvSpPr/>
          <p:nvPr/>
        </p:nvSpPr>
        <p:spPr>
          <a:xfrm>
            <a:off x="287867" y="1248100"/>
            <a:ext cx="931329" cy="688424"/>
          </a:xfrm>
          <a:prstGeom prst="wedgeRoundRectCallout">
            <a:avLst>
              <a:gd name="adj1" fmla="val 68258"/>
              <a:gd name="adj2" fmla="val 103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5" name="Rounded Rectangular Callout 154"/>
          <p:cNvSpPr/>
          <p:nvPr/>
        </p:nvSpPr>
        <p:spPr>
          <a:xfrm>
            <a:off x="287867" y="2200303"/>
            <a:ext cx="931329" cy="688424"/>
          </a:xfrm>
          <a:prstGeom prst="wedgeRoundRectCallout">
            <a:avLst>
              <a:gd name="adj1" fmla="val 126440"/>
              <a:gd name="adj2" fmla="val -43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6" name="Rounded Rectangular Callout 155"/>
          <p:cNvSpPr/>
          <p:nvPr/>
        </p:nvSpPr>
        <p:spPr>
          <a:xfrm>
            <a:off x="287867" y="3117441"/>
            <a:ext cx="931329" cy="688424"/>
          </a:xfrm>
          <a:prstGeom prst="wedgeRoundRectCallout">
            <a:avLst>
              <a:gd name="adj1" fmla="val 182804"/>
              <a:gd name="adj2" fmla="val -166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7" name="Rounded Rectangular Callout 156"/>
          <p:cNvSpPr/>
          <p:nvPr/>
        </p:nvSpPr>
        <p:spPr>
          <a:xfrm>
            <a:off x="1733199" y="1337734"/>
            <a:ext cx="931329" cy="558412"/>
          </a:xfrm>
          <a:prstGeom prst="wedgeRoundRectCallout">
            <a:avLst>
              <a:gd name="adj1" fmla="val 100985"/>
              <a:gd name="adj2" fmla="val -68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4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87466" y="3805865"/>
            <a:ext cx="7057901" cy="2810932"/>
            <a:chOff x="687466" y="3805865"/>
            <a:chExt cx="7057901" cy="2810932"/>
          </a:xfrm>
        </p:grpSpPr>
        <p:grpSp>
          <p:nvGrpSpPr>
            <p:cNvPr id="75" name="Group 74"/>
            <p:cNvGrpSpPr/>
            <p:nvPr/>
          </p:nvGrpSpPr>
          <p:grpSpPr>
            <a:xfrm>
              <a:off x="1219196" y="4426299"/>
              <a:ext cx="6526171" cy="2190498"/>
              <a:chOff x="1185332" y="1778003"/>
              <a:chExt cx="7315200" cy="2455334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349069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450426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3098798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159173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/>
              <p:nvPr/>
            </p:nvCxnSpPr>
            <p:spPr>
              <a:xfrm flipV="1">
                <a:off x="1185332" y="239437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V="1">
                <a:off x="1185332" y="2807545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V="1">
                <a:off x="1185332" y="3220718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 flipV="1">
                <a:off x="1185332" y="385354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oup 132"/>
            <p:cNvGrpSpPr/>
            <p:nvPr/>
          </p:nvGrpSpPr>
          <p:grpSpPr>
            <a:xfrm>
              <a:off x="1733199" y="3805865"/>
              <a:ext cx="5680186" cy="584776"/>
              <a:chOff x="1778001" y="1142434"/>
              <a:chExt cx="6366933" cy="655477"/>
            </a:xfrm>
          </p:grpSpPr>
          <p:sp>
            <p:nvSpPr>
              <p:cNvPr id="150" name="TextBox 149"/>
              <p:cNvSpPr txBox="1"/>
              <p:nvPr/>
            </p:nvSpPr>
            <p:spPr>
              <a:xfrm>
                <a:off x="1778001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3268133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46566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60790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…</a:t>
                </a:r>
                <a:endParaRPr lang="en-US" sz="3200" baseline="-25000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7501467" y="1142434"/>
                <a:ext cx="643467" cy="655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C</a:t>
                </a:r>
                <a:r>
                  <a:rPr lang="en-US" sz="3200" baseline="-25000" dirty="0" err="1"/>
                  <a:t>h</a:t>
                </a:r>
                <a:endParaRPr lang="en-US" sz="3200" baseline="-25000" dirty="0"/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687466" y="4495420"/>
              <a:ext cx="574062" cy="2111198"/>
              <a:chOff x="94801" y="2226356"/>
              <a:chExt cx="574062" cy="2111198"/>
            </a:xfrm>
          </p:grpSpPr>
          <p:sp>
            <p:nvSpPr>
              <p:cNvPr id="159" name="TextBox 158"/>
              <p:cNvSpPr txBox="1"/>
              <p:nvPr/>
            </p:nvSpPr>
            <p:spPr>
              <a:xfrm>
                <a:off x="94801" y="2226356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</a:t>
                </a:r>
                <a:r>
                  <a:rPr lang="en-US" sz="3200" baseline="-25000" dirty="0" smtClean="0"/>
                  <a:t>1</a:t>
                </a: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94801" y="2661787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/>
                  <a:t>2</a:t>
                </a:r>
                <a:endParaRPr lang="en-US" sz="3200" baseline="-25000" dirty="0" smtClean="0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94801" y="309721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 smtClean="0"/>
                  <a:t>3</a:t>
                </a: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94801" y="375277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</a:t>
                </a:r>
                <a:r>
                  <a:rPr lang="en-US" sz="3200" baseline="-25000" dirty="0" err="1" smtClean="0"/>
                  <a:t>h</a:t>
                </a:r>
                <a:endParaRPr lang="en-US" sz="3200" baseline="-25000" dirty="0" smtClean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5400000">
              <a:off x="5858929" y="5723470"/>
              <a:ext cx="508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78928" y="586969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3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5" grpId="0" animBg="1"/>
      <p:bldP spid="156" grpId="0" animBg="1"/>
      <p:bldP spid="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023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dirty="0" err="1" smtClean="0"/>
              <a:t>vs</a:t>
            </a:r>
            <a:r>
              <a:rPr lang="en-US" dirty="0" smtClean="0"/>
              <a:t> Indirect Path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015996" y="178265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015996" y="2639911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015996" y="353102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015996" y="4489879"/>
            <a:ext cx="652617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>
            <a:spLocks noChangeAspect="1"/>
          </p:cNvSpPr>
          <p:nvPr/>
        </p:nvSpPr>
        <p:spPr>
          <a:xfrm>
            <a:off x="1557875" y="17149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57200" y="204470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2589116" y="23190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1996449" y="2571331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9" idx="3"/>
            <a:endCxn id="10" idx="6"/>
          </p:cNvCxnSpPr>
          <p:nvPr/>
        </p:nvCxnSpPr>
        <p:spPr>
          <a:xfrm flipH="1">
            <a:off x="594360" y="1832000"/>
            <a:ext cx="983602" cy="28128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1" idx="1"/>
            <a:endCxn id="10" idx="5"/>
          </p:cNvCxnSpPr>
          <p:nvPr/>
        </p:nvCxnSpPr>
        <p:spPr>
          <a:xfrm flipH="1" flipV="1">
            <a:off x="574273" y="2161780"/>
            <a:ext cx="2034930" cy="177334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2" idx="7"/>
            <a:endCxn id="11" idx="3"/>
          </p:cNvCxnSpPr>
          <p:nvPr/>
        </p:nvCxnSpPr>
        <p:spPr>
          <a:xfrm flipV="1">
            <a:off x="2113522" y="2436100"/>
            <a:ext cx="495681" cy="155318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>
            <a:spLocks noChangeAspect="1"/>
          </p:cNvSpPr>
          <p:nvPr/>
        </p:nvSpPr>
        <p:spPr>
          <a:xfrm>
            <a:off x="1557875" y="218186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4487342" y="1714927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5130809" y="346795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6011342" y="259141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4" idx="4"/>
            <a:endCxn id="25" idx="0"/>
          </p:cNvCxnSpPr>
          <p:nvPr/>
        </p:nvCxnSpPr>
        <p:spPr>
          <a:xfrm>
            <a:off x="4555922" y="1852087"/>
            <a:ext cx="643467" cy="1615868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5" idx="7"/>
          </p:cNvCxnSpPr>
          <p:nvPr/>
        </p:nvCxnSpPr>
        <p:spPr>
          <a:xfrm flipH="1">
            <a:off x="5247882" y="2728578"/>
            <a:ext cx="815971" cy="759464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ular Callout 31"/>
          <p:cNvSpPr/>
          <p:nvPr/>
        </p:nvSpPr>
        <p:spPr>
          <a:xfrm>
            <a:off x="287867" y="2946400"/>
            <a:ext cx="1998133" cy="1388533"/>
          </a:xfrm>
          <a:prstGeom prst="wedgeRoundRectCallout">
            <a:avLst>
              <a:gd name="adj1" fmla="val -2189"/>
              <a:gd name="adj2" fmla="val -876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Direct path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3" name="Rounded Rectangular Callout 32"/>
          <p:cNvSpPr/>
          <p:nvPr/>
        </p:nvSpPr>
        <p:spPr>
          <a:xfrm>
            <a:off x="5267969" y="3996267"/>
            <a:ext cx="1998133" cy="1388533"/>
          </a:xfrm>
          <a:prstGeom prst="wedgeRoundRectCallout">
            <a:avLst>
              <a:gd name="adj1" fmla="val -33545"/>
              <a:gd name="adj2" fmla="val -9980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Indirect path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0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23" grpId="0" animBg="1"/>
      <p:bldP spid="24" grpId="0" animBg="1"/>
      <p:bldP spid="25" grpId="0" animBg="1"/>
      <p:bldP spid="26" grpId="0" animBg="1"/>
      <p:bldP spid="32" grpId="0" animBg="1"/>
      <p:bldP spid="3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3"/>
            <a:ext cx="8229600" cy="1143000"/>
          </a:xfrm>
        </p:spPr>
        <p:txBody>
          <a:bodyPr/>
          <a:lstStyle/>
          <a:p>
            <a:r>
              <a:rPr lang="en-US" dirty="0" smtClean="0"/>
              <a:t>Building the Grid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1357414" y="1087122"/>
            <a:ext cx="6599109" cy="2743200"/>
            <a:chOff x="843280" y="1913467"/>
            <a:chExt cx="7813018" cy="3247813"/>
          </a:xfrm>
        </p:grpSpPr>
        <p:grpSp>
          <p:nvGrpSpPr>
            <p:cNvPr id="90" name="Group 89"/>
            <p:cNvGrpSpPr/>
            <p:nvPr/>
          </p:nvGrpSpPr>
          <p:grpSpPr>
            <a:xfrm>
              <a:off x="843280" y="1913467"/>
              <a:ext cx="7813018" cy="182880"/>
              <a:chOff x="873760" y="1913467"/>
              <a:chExt cx="7813018" cy="18288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1" name="Group 90"/>
            <p:cNvGrpSpPr/>
            <p:nvPr/>
          </p:nvGrpSpPr>
          <p:grpSpPr>
            <a:xfrm>
              <a:off x="843280" y="2935111"/>
              <a:ext cx="7813018" cy="182880"/>
              <a:chOff x="873760" y="1913467"/>
              <a:chExt cx="7813018" cy="182880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843280" y="3956755"/>
              <a:ext cx="7813018" cy="182880"/>
              <a:chOff x="873760" y="1913467"/>
              <a:chExt cx="7813018" cy="18288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Oval 106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843280" y="4978400"/>
              <a:ext cx="7813018" cy="182880"/>
              <a:chOff x="873760" y="1913467"/>
              <a:chExt cx="7813018" cy="182880"/>
            </a:xfrm>
          </p:grpSpPr>
          <p:cxnSp>
            <p:nvCxnSpPr>
              <p:cNvPr id="120" name="Straight Connector 119"/>
              <p:cNvCxnSpPr/>
              <p:nvPr/>
            </p:nvCxnSpPr>
            <p:spPr>
              <a:xfrm>
                <a:off x="1046791" y="2007981"/>
                <a:ext cx="7548547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Oval 120"/>
              <p:cNvSpPr>
                <a:spLocks noChangeAspect="1"/>
              </p:cNvSpPr>
              <p:nvPr/>
            </p:nvSpPr>
            <p:spPr>
              <a:xfrm>
                <a:off x="87376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>
                <a:spLocks noChangeAspect="1"/>
              </p:cNvSpPr>
              <p:nvPr/>
            </p:nvSpPr>
            <p:spPr>
              <a:xfrm>
                <a:off x="1567409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>
                <a:spLocks noChangeAspect="1"/>
              </p:cNvSpPr>
              <p:nvPr/>
            </p:nvSpPr>
            <p:spPr>
              <a:xfrm>
                <a:off x="226105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2954707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>
                <a:spLocks noChangeAspect="1"/>
              </p:cNvSpPr>
              <p:nvPr/>
            </p:nvSpPr>
            <p:spPr>
              <a:xfrm>
                <a:off x="3648356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>
                <a:spLocks noChangeAspect="1"/>
              </p:cNvSpPr>
              <p:nvPr/>
            </p:nvSpPr>
            <p:spPr>
              <a:xfrm>
                <a:off x="4342005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>
                <a:spLocks noChangeAspect="1"/>
              </p:cNvSpPr>
              <p:nvPr/>
            </p:nvSpPr>
            <p:spPr>
              <a:xfrm>
                <a:off x="5035654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>
                <a:spLocks noChangeAspect="1"/>
              </p:cNvSpPr>
              <p:nvPr/>
            </p:nvSpPr>
            <p:spPr>
              <a:xfrm>
                <a:off x="5729303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>
                <a:spLocks noChangeAspect="1"/>
              </p:cNvSpPr>
              <p:nvPr/>
            </p:nvSpPr>
            <p:spPr>
              <a:xfrm>
                <a:off x="6422952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>
                <a:spLocks noChangeAspect="1"/>
              </p:cNvSpPr>
              <p:nvPr/>
            </p:nvSpPr>
            <p:spPr>
              <a:xfrm>
                <a:off x="7116601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>
                <a:spLocks noChangeAspect="1"/>
              </p:cNvSpPr>
              <p:nvPr/>
            </p:nvSpPr>
            <p:spPr>
              <a:xfrm>
                <a:off x="7810250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>
                <a:spLocks noChangeAspect="1"/>
              </p:cNvSpPr>
              <p:nvPr/>
            </p:nvSpPr>
            <p:spPr>
              <a:xfrm>
                <a:off x="8503898" y="1913467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7" name="Group 136"/>
            <p:cNvGrpSpPr/>
            <p:nvPr/>
          </p:nvGrpSpPr>
          <p:grpSpPr>
            <a:xfrm>
              <a:off x="934720" y="2069565"/>
              <a:ext cx="1383915" cy="2918371"/>
              <a:chOff x="934720" y="2069565"/>
              <a:chExt cx="1383915" cy="2918371"/>
            </a:xfrm>
          </p:grpSpPr>
          <p:cxnSp>
            <p:nvCxnSpPr>
              <p:cNvPr id="134" name="Straight Connector 133"/>
              <p:cNvCxnSpPr>
                <a:stCxn id="4" idx="5"/>
                <a:endCxn id="93" idx="0"/>
              </p:cNvCxnSpPr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137"/>
            <p:cNvGrpSpPr/>
            <p:nvPr/>
          </p:nvGrpSpPr>
          <p:grpSpPr>
            <a:xfrm>
              <a:off x="3029208" y="2086811"/>
              <a:ext cx="1383915" cy="2918371"/>
              <a:chOff x="934720" y="2069565"/>
              <a:chExt cx="1383915" cy="2918371"/>
            </a:xfrm>
          </p:grpSpPr>
          <p:cxnSp>
            <p:nvCxnSpPr>
              <p:cNvPr id="139" name="Straight Connector 138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>
              <a:off x="5123696" y="2104057"/>
              <a:ext cx="1383915" cy="2918371"/>
              <a:chOff x="934720" y="2069565"/>
              <a:chExt cx="1383915" cy="2918371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/>
            <p:cNvGrpSpPr/>
            <p:nvPr/>
          </p:nvGrpSpPr>
          <p:grpSpPr>
            <a:xfrm>
              <a:off x="7218184" y="2053571"/>
              <a:ext cx="1383915" cy="2918371"/>
              <a:chOff x="934720" y="2069565"/>
              <a:chExt cx="1383915" cy="2918371"/>
            </a:xfrm>
          </p:grpSpPr>
          <p:cxnSp>
            <p:nvCxnSpPr>
              <p:cNvPr id="147" name="Straight Connector 146"/>
              <p:cNvCxnSpPr/>
              <p:nvPr/>
            </p:nvCxnSpPr>
            <p:spPr>
              <a:xfrm flipH="1">
                <a:off x="934720" y="2069565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 flipH="1">
                <a:off x="1618211" y="3087511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H="1">
                <a:off x="2318635" y="4122390"/>
                <a:ext cx="0" cy="865546"/>
              </a:xfrm>
              <a:prstGeom prst="line">
                <a:avLst/>
              </a:prstGeom>
              <a:ln w="38100" cmpd="sng">
                <a:solidFill>
                  <a:srgbClr val="89101B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3" name="Group 132"/>
          <p:cNvGrpSpPr/>
          <p:nvPr/>
        </p:nvGrpSpPr>
        <p:grpSpPr>
          <a:xfrm>
            <a:off x="1733199" y="3805865"/>
            <a:ext cx="5680186" cy="584776"/>
            <a:chOff x="1778001" y="1142434"/>
            <a:chExt cx="6366933" cy="655477"/>
          </a:xfrm>
        </p:grpSpPr>
        <p:sp>
          <p:nvSpPr>
            <p:cNvPr id="150" name="TextBox 149"/>
            <p:cNvSpPr txBox="1"/>
            <p:nvPr/>
          </p:nvSpPr>
          <p:spPr>
            <a:xfrm>
              <a:off x="1778001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268133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46566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079067" y="114243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01467" y="1142434"/>
              <a:ext cx="643467" cy="655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/>
                <a:t>h</a:t>
              </a:r>
              <a:endParaRPr lang="en-US" sz="3200" baseline="-25000" dirty="0"/>
            </a:p>
          </p:txBody>
        </p:sp>
      </p:grpSp>
      <p:sp>
        <p:nvSpPr>
          <p:cNvPr id="7" name="Rounded Rectangular Callout 6"/>
          <p:cNvSpPr/>
          <p:nvPr/>
        </p:nvSpPr>
        <p:spPr>
          <a:xfrm>
            <a:off x="287867" y="1248100"/>
            <a:ext cx="931329" cy="688424"/>
          </a:xfrm>
          <a:prstGeom prst="wedgeRoundRectCallout">
            <a:avLst>
              <a:gd name="adj1" fmla="val 68258"/>
              <a:gd name="adj2" fmla="val 1039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1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5" name="Rounded Rectangular Callout 154"/>
          <p:cNvSpPr/>
          <p:nvPr/>
        </p:nvSpPr>
        <p:spPr>
          <a:xfrm>
            <a:off x="287867" y="2200303"/>
            <a:ext cx="931329" cy="688424"/>
          </a:xfrm>
          <a:prstGeom prst="wedgeRoundRectCallout">
            <a:avLst>
              <a:gd name="adj1" fmla="val 126440"/>
              <a:gd name="adj2" fmla="val -436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56" name="Rounded Rectangular Callout 155"/>
          <p:cNvSpPr/>
          <p:nvPr/>
        </p:nvSpPr>
        <p:spPr>
          <a:xfrm>
            <a:off x="287867" y="3117441"/>
            <a:ext cx="931329" cy="688424"/>
          </a:xfrm>
          <a:prstGeom prst="wedgeRoundRectCallout">
            <a:avLst>
              <a:gd name="adj1" fmla="val 182804"/>
              <a:gd name="adj2" fmla="val -1666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 smtClean="0">
                <a:solidFill>
                  <a:prstClr val="black"/>
                </a:solidFill>
              </a:rPr>
              <a:t>3</a:t>
            </a:r>
            <a:endParaRPr lang="en-US" sz="3200" baseline="-25000" dirty="0">
              <a:solidFill>
                <a:prstClr val="black"/>
              </a:solidFill>
            </a:endParaRPr>
          </a:p>
        </p:txBody>
      </p:sp>
      <p:sp>
        <p:nvSpPr>
          <p:cNvPr id="157" name="Rounded Rectangular Callout 156"/>
          <p:cNvSpPr/>
          <p:nvPr/>
        </p:nvSpPr>
        <p:spPr>
          <a:xfrm>
            <a:off x="1733199" y="1337734"/>
            <a:ext cx="931329" cy="558412"/>
          </a:xfrm>
          <a:prstGeom prst="wedgeRoundRectCallout">
            <a:avLst>
              <a:gd name="adj1" fmla="val 100985"/>
              <a:gd name="adj2" fmla="val -68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200" dirty="0" smtClean="0">
                <a:solidFill>
                  <a:prstClr val="black"/>
                </a:solidFill>
              </a:rPr>
              <a:t>C</a:t>
            </a:r>
            <a:r>
              <a:rPr lang="en-US" sz="3200" baseline="-25000" dirty="0">
                <a:solidFill>
                  <a:prstClr val="black"/>
                </a:solidFill>
              </a:rPr>
              <a:t>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95036" y="1250800"/>
            <a:ext cx="6220294" cy="206625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For each </a:t>
            </a:r>
            <a:r>
              <a:rPr lang="en-US" sz="2800" dirty="0" err="1" smtClean="0">
                <a:solidFill>
                  <a:srgbClr val="000000"/>
                </a:solidFill>
              </a:rPr>
              <a:t>C</a:t>
            </a:r>
            <a:r>
              <a:rPr lang="en-US" sz="2800" baseline="-25000" dirty="0" err="1" smtClean="0">
                <a:solidFill>
                  <a:srgbClr val="000000"/>
                </a:solidFill>
              </a:rPr>
              <a:t>i</a:t>
            </a:r>
            <a:r>
              <a:rPr lang="en-US" sz="2800" dirty="0" smtClean="0">
                <a:solidFill>
                  <a:srgbClr val="000000"/>
                </a:solidFill>
              </a:rPr>
              <a:t>, we’ll be looking for a direct path connecting some consecutive pair of horizontal paths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687466" y="3805865"/>
            <a:ext cx="7057901" cy="2810932"/>
            <a:chOff x="687466" y="3805865"/>
            <a:chExt cx="7057901" cy="2810932"/>
          </a:xfrm>
        </p:grpSpPr>
        <p:grpSp>
          <p:nvGrpSpPr>
            <p:cNvPr id="159" name="Group 158"/>
            <p:cNvGrpSpPr/>
            <p:nvPr/>
          </p:nvGrpSpPr>
          <p:grpSpPr>
            <a:xfrm>
              <a:off x="1219196" y="4426299"/>
              <a:ext cx="6526171" cy="2190498"/>
              <a:chOff x="1185332" y="1778003"/>
              <a:chExt cx="7315200" cy="2455334"/>
            </a:xfrm>
          </p:grpSpPr>
          <p:sp>
            <p:nvSpPr>
              <p:cNvPr id="173" name="Oval 172"/>
              <p:cNvSpPr/>
              <p:nvPr/>
            </p:nvSpPr>
            <p:spPr>
              <a:xfrm>
                <a:off x="7349069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450426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3098798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1591734" y="1778003"/>
                <a:ext cx="931333" cy="2455334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7" name="Straight Connector 176"/>
              <p:cNvCxnSpPr/>
              <p:nvPr/>
            </p:nvCxnSpPr>
            <p:spPr>
              <a:xfrm flipV="1">
                <a:off x="1185332" y="239437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 flipV="1">
                <a:off x="1185332" y="2807545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 flipV="1">
                <a:off x="1185332" y="3220718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 flipV="1">
                <a:off x="1185332" y="3853542"/>
                <a:ext cx="73152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/>
          </p:nvGrpSpPr>
          <p:grpSpPr>
            <a:xfrm>
              <a:off x="1733199" y="3805865"/>
              <a:ext cx="5680186" cy="584776"/>
              <a:chOff x="1778001" y="1142434"/>
              <a:chExt cx="6366933" cy="655477"/>
            </a:xfrm>
          </p:grpSpPr>
          <p:sp>
            <p:nvSpPr>
              <p:cNvPr id="168" name="TextBox 167"/>
              <p:cNvSpPr txBox="1"/>
              <p:nvPr/>
            </p:nvSpPr>
            <p:spPr>
              <a:xfrm>
                <a:off x="1778001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 smtClean="0"/>
                  <a:t>1</a:t>
                </a:r>
                <a:endParaRPr lang="en-US" sz="3200" baseline="-25000" dirty="0"/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3268133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6566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C</a:t>
                </a:r>
                <a:r>
                  <a:rPr lang="en-US" sz="3200" baseline="-25000" dirty="0"/>
                  <a:t>3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6079067" y="1142434"/>
                <a:ext cx="643467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…</a:t>
                </a:r>
                <a:endParaRPr lang="en-US" sz="3200" baseline="-250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7501467" y="1142434"/>
                <a:ext cx="643467" cy="655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C</a:t>
                </a:r>
                <a:r>
                  <a:rPr lang="en-US" sz="3200" baseline="-25000" dirty="0" err="1"/>
                  <a:t>h</a:t>
                </a:r>
                <a:endParaRPr lang="en-US" sz="3200" baseline="-25000" dirty="0"/>
              </a:p>
            </p:txBody>
          </p:sp>
        </p:grpSp>
        <p:grpSp>
          <p:nvGrpSpPr>
            <p:cNvPr id="161" name="Group 160"/>
            <p:cNvGrpSpPr/>
            <p:nvPr/>
          </p:nvGrpSpPr>
          <p:grpSpPr>
            <a:xfrm>
              <a:off x="687466" y="4495420"/>
              <a:ext cx="574062" cy="2111198"/>
              <a:chOff x="94801" y="2226356"/>
              <a:chExt cx="574062" cy="2111198"/>
            </a:xfrm>
          </p:grpSpPr>
          <p:sp>
            <p:nvSpPr>
              <p:cNvPr id="164" name="TextBox 163"/>
              <p:cNvSpPr txBox="1"/>
              <p:nvPr/>
            </p:nvSpPr>
            <p:spPr>
              <a:xfrm>
                <a:off x="94801" y="2226356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P</a:t>
                </a:r>
                <a:r>
                  <a:rPr lang="en-US" sz="3200" baseline="-25000" dirty="0" smtClean="0"/>
                  <a:t>1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94801" y="2661787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/>
                  <a:t>2</a:t>
                </a:r>
                <a:endParaRPr lang="en-US" sz="3200" baseline="-25000" dirty="0" smtClean="0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94801" y="309721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P</a:t>
                </a:r>
                <a:r>
                  <a:rPr lang="en-US" sz="3200" baseline="-25000" dirty="0" smtClean="0"/>
                  <a:t>3</a:t>
                </a:r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94801" y="3752778"/>
                <a:ext cx="57406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P</a:t>
                </a:r>
                <a:r>
                  <a:rPr lang="en-US" sz="3200" baseline="-25000" dirty="0" err="1" smtClean="0"/>
                  <a:t>h</a:t>
                </a:r>
                <a:endParaRPr lang="en-US" sz="3200" baseline="-25000" dirty="0" smtClean="0"/>
              </a:p>
            </p:txBody>
          </p:sp>
        </p:grpSp>
        <p:sp>
          <p:nvSpPr>
            <p:cNvPr id="162" name="TextBox 161"/>
            <p:cNvSpPr txBox="1"/>
            <p:nvPr/>
          </p:nvSpPr>
          <p:spPr>
            <a:xfrm rot="5400000">
              <a:off x="5858929" y="5723470"/>
              <a:ext cx="5080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dirty="0"/>
            </a:p>
          </p:txBody>
        </p:sp>
        <p:sp>
          <p:nvSpPr>
            <p:cNvPr id="163" name="TextBox 162"/>
            <p:cNvSpPr txBox="1"/>
            <p:nvPr/>
          </p:nvSpPr>
          <p:spPr>
            <a:xfrm rot="5400000">
              <a:off x="778928" y="5869690"/>
              <a:ext cx="508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637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25" name="TextBox 2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733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</a:t>
            </a:r>
            <a:r>
              <a:rPr lang="en-US" sz="3200" dirty="0"/>
              <a:t>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134125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5" grpId="0"/>
      <p:bldP spid="56" grpId="0"/>
      <p:bldP spid="57" grpId="0"/>
      <p:bldP spid="58" grpId="0"/>
      <p:bldP spid="5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Path 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65249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800E2C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2200143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531688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417638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3022755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51382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400488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46310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2243478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95417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77399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44524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683410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922685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2312058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600268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380638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884615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3071248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3091335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3071248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784008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95070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2226356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18617" y="4068226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Path graph H</a:t>
            </a:r>
            <a:r>
              <a:rPr lang="en-US" sz="3200" baseline="-25000" dirty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5202767" y="2058068"/>
            <a:ext cx="0" cy="907267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51" idx="3"/>
          </p:cNvCxnSpPr>
          <p:nvPr/>
        </p:nvCxnSpPr>
        <p:spPr>
          <a:xfrm>
            <a:off x="5287434" y="3034280"/>
            <a:ext cx="1275615" cy="53133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51" idx="0"/>
          </p:cNvCxnSpPr>
          <p:nvPr/>
        </p:nvCxnSpPr>
        <p:spPr>
          <a:xfrm flipH="1">
            <a:off x="6627707" y="1910636"/>
            <a:ext cx="329042" cy="1020679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02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70817" y="3742451"/>
            <a:ext cx="756942" cy="2286580"/>
            <a:chOff x="632326" y="1378523"/>
            <a:chExt cx="756942" cy="228658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297828" y="1754323"/>
              <a:ext cx="0" cy="168185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1206388" y="1571443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/>
          </p:nvSpPr>
          <p:spPr>
            <a:xfrm>
              <a:off x="1206388" y="2232749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1206388" y="2775217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1206388" y="3436176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32326" y="1378523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326" y="196329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326" y="2548075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32326" y="308032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4285516" y="1417638"/>
            <a:ext cx="0" cy="5237162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3049" y="1454109"/>
            <a:ext cx="3822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Good scenario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The path graph for all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contains the same path</a:t>
            </a:r>
            <a:endParaRPr lang="en-US" sz="3200" baseline="-25000" dirty="0"/>
          </a:p>
        </p:txBody>
      </p:sp>
      <p:cxnSp>
        <p:nvCxnSpPr>
          <p:cNvPr id="63" name="Straight Connector 62"/>
          <p:cNvCxnSpPr>
            <a:stCxn id="64" idx="3"/>
            <a:endCxn id="65" idx="7"/>
          </p:cNvCxnSpPr>
          <p:nvPr/>
        </p:nvCxnSpPr>
        <p:spPr>
          <a:xfrm flipH="1">
            <a:off x="5888429" y="2972027"/>
            <a:ext cx="719066" cy="64508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>
            <a:spLocks noChangeAspect="1"/>
          </p:cNvSpPr>
          <p:nvPr/>
        </p:nvSpPr>
        <p:spPr>
          <a:xfrm>
            <a:off x="6580713" y="2815929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>
            <a:spLocks noChangeAspect="1"/>
          </p:cNvSpPr>
          <p:nvPr/>
        </p:nvSpPr>
        <p:spPr>
          <a:xfrm>
            <a:off x="5732331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7125966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379604" y="2180354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536740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6286598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86237" y="3728279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864100" y="1594513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800000"/>
                </a:solidFill>
              </a:rPr>
              <a:t>“Bad” </a:t>
            </a:r>
            <a:r>
              <a:rPr lang="en-US" sz="3200" dirty="0" smtClean="0">
                <a:solidFill>
                  <a:srgbClr val="800000"/>
                </a:solidFill>
              </a:rPr>
              <a:t>scenario</a:t>
            </a:r>
            <a:r>
              <a:rPr lang="en-US" sz="3200" dirty="0" smtClean="0"/>
              <a:t>:</a:t>
            </a:r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6379604" y="3590328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64" idx="4"/>
            <a:endCxn id="73" idx="0"/>
          </p:cNvCxnSpPr>
          <p:nvPr/>
        </p:nvCxnSpPr>
        <p:spPr>
          <a:xfrm flipH="1">
            <a:off x="6471044" y="2998809"/>
            <a:ext cx="201109" cy="591519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4" idx="5"/>
            <a:endCxn id="66" idx="1"/>
          </p:cNvCxnSpPr>
          <p:nvPr/>
        </p:nvCxnSpPr>
        <p:spPr>
          <a:xfrm>
            <a:off x="6736811" y="2972027"/>
            <a:ext cx="415937" cy="64508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038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8" grpId="0"/>
      <p:bldP spid="69" grpId="0"/>
      <p:bldP spid="70" grpId="0"/>
      <p:bldP spid="71" grpId="0"/>
      <p:bldP spid="72" grpId="0"/>
      <p:bldP spid="7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381904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: for any n-vertex graph G,</a:t>
            </a:r>
          </a:p>
          <a:p>
            <a:r>
              <a:rPr lang="en-US" dirty="0" smtClean="0"/>
              <a:t>Either there is a tree in G with </a:t>
            </a:r>
            <a:r>
              <a:rPr lang="en-US" dirty="0" err="1" smtClean="0"/>
              <a:t>Ω</a:t>
            </a:r>
            <a:r>
              <a:rPr lang="en-US" dirty="0" smtClean="0"/>
              <a:t>(√n) leaves</a:t>
            </a:r>
          </a:p>
          <a:p>
            <a:r>
              <a:rPr lang="en-US" dirty="0" smtClean="0"/>
              <a:t>Or there is a 2-path in G of length </a:t>
            </a:r>
            <a:r>
              <a:rPr lang="en-US" dirty="0" err="1"/>
              <a:t>Ω</a:t>
            </a:r>
            <a:r>
              <a:rPr lang="en-US" dirty="0"/>
              <a:t>(√n)</a:t>
            </a:r>
            <a:endParaRPr lang="en-US" baseline="300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63797" y="449315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37015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70546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999111" y="44235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8044" y="4649251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2619895" y="4649251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  <a:endCxn id="5" idx="5"/>
          </p:cNvCxnSpPr>
          <p:nvPr/>
        </p:nvCxnSpPr>
        <p:spPr>
          <a:xfrm flipH="1">
            <a:off x="2593113" y="5621176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5" idx="0"/>
          </p:cNvCxnSpPr>
          <p:nvPr/>
        </p:nvCxnSpPr>
        <p:spPr>
          <a:xfrm flipH="1">
            <a:off x="2528455" y="4579621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48460" y="4485463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3951079" y="549925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04291" y="48727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49358" y="445868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6" idx="6"/>
          </p:cNvCxnSpPr>
          <p:nvPr/>
        </p:nvCxnSpPr>
        <p:spPr>
          <a:xfrm flipH="1">
            <a:off x="3253426" y="5590696"/>
            <a:ext cx="697653" cy="3048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5"/>
            <a:endCxn id="13" idx="0"/>
          </p:cNvCxnSpPr>
          <p:nvPr/>
        </p:nvCxnSpPr>
        <p:spPr>
          <a:xfrm>
            <a:off x="3960389" y="5028821"/>
            <a:ext cx="82130" cy="47043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14" idx="6"/>
          </p:cNvCxnSpPr>
          <p:nvPr/>
        </p:nvCxnSpPr>
        <p:spPr>
          <a:xfrm flipH="1">
            <a:off x="3987171" y="4614779"/>
            <a:ext cx="588969" cy="349384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1"/>
          </p:cNvCxnSpPr>
          <p:nvPr/>
        </p:nvCxnSpPr>
        <p:spPr>
          <a:xfrm flipH="1">
            <a:off x="3181992" y="4485463"/>
            <a:ext cx="1394148" cy="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47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Thm</a:t>
            </a:r>
            <a:r>
              <a:rPr lang="en-US" dirty="0" smtClean="0"/>
              <a:t>: for any n-vertex graph G,</a:t>
            </a:r>
          </a:p>
          <a:p>
            <a:r>
              <a:rPr lang="en-US" dirty="0" smtClean="0"/>
              <a:t>Either there is a tree in G with </a:t>
            </a:r>
            <a:r>
              <a:rPr lang="en-US" dirty="0" err="1"/>
              <a:t>Ω</a:t>
            </a:r>
            <a:r>
              <a:rPr lang="en-US" dirty="0"/>
              <a:t>(√n) </a:t>
            </a:r>
            <a:r>
              <a:rPr lang="en-US" dirty="0" smtClean="0"/>
              <a:t>leaves</a:t>
            </a:r>
          </a:p>
          <a:p>
            <a:r>
              <a:rPr lang="en-US" dirty="0" smtClean="0"/>
              <a:t>Or there is a 2-path in G of length </a:t>
            </a:r>
            <a:r>
              <a:rPr lang="en-US" dirty="0" err="1"/>
              <a:t>Ω</a:t>
            </a:r>
            <a:r>
              <a:rPr lang="en-US" dirty="0"/>
              <a:t>(√n)</a:t>
            </a:r>
            <a:endParaRPr lang="en-US" baseline="30000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463797" y="449315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37015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3070546" y="552973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999111" y="44235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508044" y="4649251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5"/>
            <a:endCxn id="6" idx="1"/>
          </p:cNvCxnSpPr>
          <p:nvPr/>
        </p:nvCxnSpPr>
        <p:spPr>
          <a:xfrm>
            <a:off x="2619895" y="4649251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2"/>
            <a:endCxn id="5" idx="5"/>
          </p:cNvCxnSpPr>
          <p:nvPr/>
        </p:nvCxnSpPr>
        <p:spPr>
          <a:xfrm flipH="1">
            <a:off x="2593113" y="5621176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3"/>
            <a:endCxn id="5" idx="0"/>
          </p:cNvCxnSpPr>
          <p:nvPr/>
        </p:nvCxnSpPr>
        <p:spPr>
          <a:xfrm flipH="1">
            <a:off x="2528455" y="4579621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548460" y="4485463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>
            <a:spLocks noChangeAspect="1"/>
          </p:cNvSpPr>
          <p:nvPr/>
        </p:nvSpPr>
        <p:spPr>
          <a:xfrm>
            <a:off x="3951079" y="5499256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3804291" y="48727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4549358" y="4458681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3" idx="2"/>
            <a:endCxn id="6" idx="6"/>
          </p:cNvCxnSpPr>
          <p:nvPr/>
        </p:nvCxnSpPr>
        <p:spPr>
          <a:xfrm flipH="1">
            <a:off x="3253426" y="5590696"/>
            <a:ext cx="697653" cy="3048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5"/>
            <a:endCxn id="13" idx="0"/>
          </p:cNvCxnSpPr>
          <p:nvPr/>
        </p:nvCxnSpPr>
        <p:spPr>
          <a:xfrm>
            <a:off x="3960389" y="5028821"/>
            <a:ext cx="82130" cy="470435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3"/>
            <a:endCxn id="14" idx="6"/>
          </p:cNvCxnSpPr>
          <p:nvPr/>
        </p:nvCxnSpPr>
        <p:spPr>
          <a:xfrm flipH="1">
            <a:off x="3987171" y="4614779"/>
            <a:ext cx="588969" cy="349384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1"/>
          </p:cNvCxnSpPr>
          <p:nvPr/>
        </p:nvCxnSpPr>
        <p:spPr>
          <a:xfrm flipH="1">
            <a:off x="3181992" y="4485463"/>
            <a:ext cx="1394148" cy="0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70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262071" y="1969690"/>
            <a:ext cx="1645920" cy="1645920"/>
            <a:chOff x="7262071" y="1969690"/>
            <a:chExt cx="1645920" cy="1645920"/>
          </a:xfrm>
        </p:grpSpPr>
        <p:pic>
          <p:nvPicPr>
            <p:cNvPr id="109" name="Picture 108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2071" y="1969690"/>
              <a:ext cx="1645920" cy="1645920"/>
            </a:xfrm>
            <a:prstGeom prst="rect">
              <a:avLst/>
            </a:prstGeom>
          </p:spPr>
        </p:pic>
        <p:grpSp>
          <p:nvGrpSpPr>
            <p:cNvPr id="115" name="Group 114"/>
            <p:cNvGrpSpPr/>
            <p:nvPr/>
          </p:nvGrpSpPr>
          <p:grpSpPr>
            <a:xfrm>
              <a:off x="7742151" y="2677190"/>
              <a:ext cx="990336" cy="581199"/>
              <a:chOff x="5938757" y="4861481"/>
              <a:chExt cx="990336" cy="581199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5992516" y="525980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532541" y="5242353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76" name="Straight Connector 75"/>
              <p:cNvCxnSpPr>
                <a:stCxn id="70" idx="6"/>
                <a:endCxn id="71" idx="2"/>
              </p:cNvCxnSpPr>
              <p:nvPr/>
            </p:nvCxnSpPr>
            <p:spPr>
              <a:xfrm flipV="1">
                <a:off x="6175396" y="5333793"/>
                <a:ext cx="357145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5938757" y="4861481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481215" y="4881582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h</a:t>
                </a:r>
                <a:endParaRPr lang="en-US" sz="2000" dirty="0"/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511811" y="1960047"/>
            <a:ext cx="2029968" cy="2029968"/>
            <a:chOff x="5511811" y="1960047"/>
            <a:chExt cx="2029968" cy="2029968"/>
          </a:xfrm>
        </p:grpSpPr>
        <p:pic>
          <p:nvPicPr>
            <p:cNvPr id="96" name="Picture 95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811" y="1960047"/>
              <a:ext cx="2029968" cy="2029968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6047468" y="2616834"/>
              <a:ext cx="1246155" cy="1239169"/>
              <a:chOff x="6047468" y="2616834"/>
              <a:chExt cx="1246155" cy="1239169"/>
            </a:xfrm>
          </p:grpSpPr>
          <p:sp>
            <p:nvSpPr>
              <p:cNvPr id="97" name="Oval 96"/>
              <p:cNvSpPr>
                <a:spLocks/>
              </p:cNvSpPr>
              <p:nvPr/>
            </p:nvSpPr>
            <p:spPr>
              <a:xfrm>
                <a:off x="6333504" y="2979746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772508" y="2973764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01" name="Straight Connector 100"/>
              <p:cNvCxnSpPr>
                <a:stCxn id="97" idx="6"/>
              </p:cNvCxnSpPr>
              <p:nvPr/>
            </p:nvCxnSpPr>
            <p:spPr>
              <a:xfrm>
                <a:off x="6516384" y="3071186"/>
                <a:ext cx="294859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98" idx="4"/>
                <a:endCxn id="106" idx="0"/>
              </p:cNvCxnSpPr>
              <p:nvPr/>
            </p:nvCxnSpPr>
            <p:spPr>
              <a:xfrm flipH="1">
                <a:off x="6836808" y="3156644"/>
                <a:ext cx="0" cy="26760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6845745" y="2616834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  <p:sp>
            <p:nvSpPr>
              <p:cNvPr id="106" name="Oval 105"/>
              <p:cNvSpPr>
                <a:spLocks/>
              </p:cNvSpPr>
              <p:nvPr/>
            </p:nvSpPr>
            <p:spPr>
              <a:xfrm>
                <a:off x="6745368" y="3424246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6047468" y="2781934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831124" y="3455893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3791799" y="1877208"/>
            <a:ext cx="2029968" cy="2029968"/>
            <a:chOff x="3791799" y="1877208"/>
            <a:chExt cx="2029968" cy="2029968"/>
          </a:xfrm>
        </p:grpSpPr>
        <p:pic>
          <p:nvPicPr>
            <p:cNvPr id="64" name="Picture 63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1799" y="1877208"/>
              <a:ext cx="2029968" cy="2029968"/>
            </a:xfrm>
            <a:prstGeom prst="rect">
              <a:avLst/>
            </a:prstGeom>
          </p:spPr>
        </p:pic>
        <p:grpSp>
          <p:nvGrpSpPr>
            <p:cNvPr id="41" name="Group 40"/>
            <p:cNvGrpSpPr/>
            <p:nvPr/>
          </p:nvGrpSpPr>
          <p:grpSpPr>
            <a:xfrm>
              <a:off x="4502069" y="2622667"/>
              <a:ext cx="1066982" cy="1130068"/>
              <a:chOff x="4502069" y="2622667"/>
              <a:chExt cx="1066982" cy="1130068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4502069" y="2622667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a</a:t>
                </a:r>
                <a:endParaRPr lang="en-US" sz="20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121173" y="3352625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f</a:t>
                </a:r>
                <a:endParaRPr lang="en-US" sz="2000" dirty="0"/>
              </a:p>
            </p:txBody>
          </p:sp>
          <p:sp>
            <p:nvSpPr>
              <p:cNvPr id="85" name="Oval 84"/>
              <p:cNvSpPr>
                <a:spLocks/>
              </p:cNvSpPr>
              <p:nvPr/>
            </p:nvSpPr>
            <p:spPr>
              <a:xfrm>
                <a:off x="4750368" y="279611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86" name="Straight Connector 85"/>
              <p:cNvCxnSpPr>
                <a:stCxn id="85" idx="4"/>
              </p:cNvCxnSpPr>
              <p:nvPr/>
            </p:nvCxnSpPr>
            <p:spPr>
              <a:xfrm>
                <a:off x="4841808" y="2978990"/>
                <a:ext cx="0" cy="27432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V="1">
                <a:off x="4953787" y="3316441"/>
                <a:ext cx="274320" cy="544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/>
              <p:cNvSpPr txBox="1"/>
              <p:nvPr/>
            </p:nvSpPr>
            <p:spPr>
              <a:xfrm>
                <a:off x="4585622" y="3273885"/>
                <a:ext cx="4478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c</a:t>
                </a:r>
                <a:endParaRPr lang="en-US" sz="2000" dirty="0"/>
              </a:p>
            </p:txBody>
          </p:sp>
          <p:sp>
            <p:nvSpPr>
              <p:cNvPr id="89" name="Oval 88"/>
              <p:cNvSpPr>
                <a:spLocks/>
              </p:cNvSpPr>
              <p:nvPr/>
            </p:nvSpPr>
            <p:spPr>
              <a:xfrm>
                <a:off x="4750368" y="3245945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90" name="Oval 89"/>
              <p:cNvSpPr>
                <a:spLocks/>
              </p:cNvSpPr>
              <p:nvPr/>
            </p:nvSpPr>
            <p:spPr>
              <a:xfrm>
                <a:off x="5162232" y="3240610"/>
                <a:ext cx="182880" cy="182880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cxnSp>
        <p:nvCxnSpPr>
          <p:cNvPr id="124" name="Straight Connector 123"/>
          <p:cNvCxnSpPr>
            <a:stCxn id="122" idx="5"/>
            <a:endCxn id="128" idx="1"/>
          </p:cNvCxnSpPr>
          <p:nvPr/>
        </p:nvCxnSpPr>
        <p:spPr>
          <a:xfrm>
            <a:off x="5865556" y="5244921"/>
            <a:ext cx="325516" cy="173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5723124" y="5087402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23" name="Straight Connector 122"/>
          <p:cNvCxnSpPr>
            <a:stCxn id="122" idx="7"/>
            <a:endCxn id="127" idx="2"/>
          </p:cNvCxnSpPr>
          <p:nvPr/>
        </p:nvCxnSpPr>
        <p:spPr>
          <a:xfrm flipV="1">
            <a:off x="5865556" y="4936245"/>
            <a:ext cx="301078" cy="1781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6166634" y="4843972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6166634" y="5390947"/>
            <a:ext cx="166870" cy="184545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29" name="Straight Connector 128"/>
          <p:cNvCxnSpPr>
            <a:stCxn id="127" idx="4"/>
            <a:endCxn id="128" idx="0"/>
          </p:cNvCxnSpPr>
          <p:nvPr/>
        </p:nvCxnSpPr>
        <p:spPr>
          <a:xfrm>
            <a:off x="6250069" y="5028517"/>
            <a:ext cx="0" cy="3624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2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/>
      <p:bldP spid="126" grpId="0"/>
      <p:bldP spid="122" grpId="0" animBg="1"/>
      <p:bldP spid="127" grpId="0" animBg="1"/>
      <p:bldP spid="128" grpId="0" animBg="1"/>
      <p:bldP spid="13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237067" y="4621739"/>
            <a:ext cx="8449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/>
              <a:t>Cluster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/>
              <a:t> </a:t>
            </a:r>
            <a:r>
              <a:rPr lang="en-US" sz="3200" dirty="0" smtClean="0"/>
              <a:t>is </a:t>
            </a:r>
            <a:r>
              <a:rPr lang="en-US" sz="3200" dirty="0" smtClean="0">
                <a:solidFill>
                  <a:srgbClr val="89101B"/>
                </a:solidFill>
              </a:rPr>
              <a:t>good </a:t>
            </a:r>
            <a:r>
              <a:rPr lang="en-US" sz="3200" dirty="0" smtClean="0"/>
              <a:t>if</a:t>
            </a:r>
            <a:r>
              <a:rPr lang="en-US" sz="3200" dirty="0" smtClean="0">
                <a:solidFill>
                  <a:srgbClr val="89101B"/>
                </a:solidFill>
              </a:rPr>
              <a:t> </a:t>
            </a:r>
            <a:r>
              <a:rPr lang="en-US" sz="3200" dirty="0"/>
              <a:t>H</a:t>
            </a:r>
            <a:r>
              <a:rPr lang="en-US" sz="3200" baseline="-25000" dirty="0"/>
              <a:t>i</a:t>
            </a:r>
            <a:r>
              <a:rPr lang="en-US" sz="3200" dirty="0"/>
              <a:t> has a </a:t>
            </a:r>
            <a:r>
              <a:rPr lang="en-US" sz="3200" dirty="0" smtClean="0"/>
              <a:t>tree </a:t>
            </a:r>
            <a:r>
              <a:rPr lang="en-US" sz="3200" dirty="0"/>
              <a:t>with √h leaves.</a:t>
            </a:r>
            <a:endParaRPr lang="en-US" sz="3200" baseline="-25000" dirty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Assume all clusters are good.</a:t>
            </a:r>
          </a:p>
        </p:txBody>
      </p:sp>
    </p:spTree>
    <p:extLst>
      <p:ext uri="{BB962C8B-B14F-4D97-AF65-F5344CB8AC3E}">
        <p14:creationId xmlns:p14="http://schemas.microsoft.com/office/powerpoint/2010/main" val="104416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28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60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</a:t>
            </a:r>
            <a:r>
              <a:rPr lang="en-US" dirty="0"/>
              <a:t>I</a:t>
            </a:r>
            <a:r>
              <a:rPr lang="en-US" dirty="0" smtClean="0"/>
              <a:t>nside Clusters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63599" y="1827617"/>
            <a:ext cx="240328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92663" y="2159162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44435" y="1045112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</a:t>
            </a:r>
            <a:r>
              <a:rPr lang="en-US" sz="3200" baseline="-25000" dirty="0" err="1"/>
              <a:t>i</a:t>
            </a:r>
            <a:endParaRPr lang="en-US" sz="3200" baseline="-250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2663" y="2650229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2663" y="3141296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2663" y="3632363"/>
            <a:ext cx="29633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spect="1"/>
          </p:cNvSpPr>
          <p:nvPr/>
        </p:nvSpPr>
        <p:spPr>
          <a:xfrm>
            <a:off x="1388533" y="209058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1964267" y="1870952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>
            <a:spLocks noChangeAspect="1"/>
          </p:cNvSpPr>
          <p:nvPr/>
        </p:nvSpPr>
        <p:spPr>
          <a:xfrm>
            <a:off x="1693635" y="258164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>
            <a:spLocks noChangeAspect="1"/>
          </p:cNvSpPr>
          <p:nvPr/>
        </p:nvSpPr>
        <p:spPr>
          <a:xfrm>
            <a:off x="2249917" y="240146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333737" y="307271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1319953" y="3310884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1705346" y="3550159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6"/>
            <a:endCxn id="10" idx="2"/>
          </p:cNvCxnSpPr>
          <p:nvPr/>
        </p:nvCxnSpPr>
        <p:spPr>
          <a:xfrm flipV="1">
            <a:off x="1525693" y="1939532"/>
            <a:ext cx="438574" cy="21963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3" idx="4"/>
            <a:endCxn id="11" idx="1"/>
          </p:cNvCxnSpPr>
          <p:nvPr/>
        </p:nvCxnSpPr>
        <p:spPr>
          <a:xfrm>
            <a:off x="1457113" y="2227742"/>
            <a:ext cx="256609" cy="3739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4"/>
            <a:endCxn id="12" idx="1"/>
          </p:cNvCxnSpPr>
          <p:nvPr/>
        </p:nvCxnSpPr>
        <p:spPr>
          <a:xfrm>
            <a:off x="2032847" y="2008112"/>
            <a:ext cx="237157" cy="4134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3" idx="1"/>
          </p:cNvCxnSpPr>
          <p:nvPr/>
        </p:nvCxnSpPr>
        <p:spPr>
          <a:xfrm>
            <a:off x="2333737" y="2512089"/>
            <a:ext cx="20087" cy="5807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5"/>
            <a:endCxn id="13" idx="2"/>
          </p:cNvCxnSpPr>
          <p:nvPr/>
        </p:nvCxnSpPr>
        <p:spPr>
          <a:xfrm>
            <a:off x="1810708" y="2698722"/>
            <a:ext cx="523029" cy="44257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4"/>
            <a:endCxn id="15" idx="1"/>
          </p:cNvCxnSpPr>
          <p:nvPr/>
        </p:nvCxnSpPr>
        <p:spPr>
          <a:xfrm flipH="1">
            <a:off x="1725433" y="2718809"/>
            <a:ext cx="36782" cy="8514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3"/>
            <a:endCxn id="14" idx="0"/>
          </p:cNvCxnSpPr>
          <p:nvPr/>
        </p:nvCxnSpPr>
        <p:spPr>
          <a:xfrm flipH="1">
            <a:off x="1388533" y="2698722"/>
            <a:ext cx="325189" cy="612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40" idx="1"/>
          </p:cNvCxnSpPr>
          <p:nvPr/>
        </p:nvCxnSpPr>
        <p:spPr>
          <a:xfrm>
            <a:off x="1437027" y="3411482"/>
            <a:ext cx="1223813" cy="18678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>
            <a:spLocks noChangeAspect="1"/>
          </p:cNvSpPr>
          <p:nvPr/>
        </p:nvSpPr>
        <p:spPr>
          <a:xfrm>
            <a:off x="2640753" y="3578176"/>
            <a:ext cx="137160" cy="13716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5" name="TextBox 44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sp>
        <p:nvSpPr>
          <p:cNvPr id="49" name="Oval 48"/>
          <p:cNvSpPr>
            <a:spLocks noChangeAspect="1"/>
          </p:cNvSpPr>
          <p:nvPr/>
        </p:nvSpPr>
        <p:spPr>
          <a:xfrm>
            <a:off x="5177367" y="1864562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>
          <a:xfrm>
            <a:off x="5177367" y="29011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 noChangeAspect="1"/>
          </p:cNvSpPr>
          <p:nvPr/>
        </p:nvSpPr>
        <p:spPr>
          <a:xfrm>
            <a:off x="6536267" y="2931315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6929967" y="1754323"/>
            <a:ext cx="182880" cy="182880"/>
          </a:xfrm>
          <a:prstGeom prst="ellipse">
            <a:avLst/>
          </a:prstGeom>
          <a:solidFill>
            <a:srgbClr val="89101B"/>
          </a:solidFill>
          <a:ln>
            <a:solidFill>
              <a:srgbClr val="89101B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654105" y="1461935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11585" y="2934513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/>
              <a:t>2</a:t>
            </a:r>
            <a:endParaRPr lang="en-US" sz="3200" baseline="-25000" dirty="0" smtClean="0"/>
          </a:p>
        </p:txBody>
      </p:sp>
      <p:sp>
        <p:nvSpPr>
          <p:cNvPr id="57" name="TextBox 56"/>
          <p:cNvSpPr txBox="1"/>
          <p:nvPr/>
        </p:nvSpPr>
        <p:spPr>
          <a:xfrm>
            <a:off x="6668336" y="3034280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112847" y="1670911"/>
            <a:ext cx="5740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</a:t>
            </a:r>
            <a:r>
              <a:rPr lang="en-US" sz="3200" baseline="-25000" dirty="0" smtClean="0"/>
              <a:t>4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267649" y="2020660"/>
            <a:ext cx="0" cy="907267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9" idx="5"/>
            <a:endCxn id="51" idx="1"/>
          </p:cNvCxnSpPr>
          <p:nvPr/>
        </p:nvCxnSpPr>
        <p:spPr>
          <a:xfrm>
            <a:off x="5333465" y="2020660"/>
            <a:ext cx="1229584" cy="937437"/>
          </a:xfrm>
          <a:prstGeom prst="line">
            <a:avLst/>
          </a:prstGeom>
          <a:ln w="38100" cmpd="sng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1" idx="2"/>
          </p:cNvCxnSpPr>
          <p:nvPr/>
        </p:nvCxnSpPr>
        <p:spPr>
          <a:xfrm flipH="1" flipV="1">
            <a:off x="5333465" y="2974262"/>
            <a:ext cx="1202802" cy="48493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2" idx="3"/>
          </p:cNvCxnSpPr>
          <p:nvPr/>
        </p:nvCxnSpPr>
        <p:spPr>
          <a:xfrm flipH="1">
            <a:off x="5333465" y="1910421"/>
            <a:ext cx="1623284" cy="1025896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64100" y="3607038"/>
            <a:ext cx="382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Path graph H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for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endParaRPr lang="en-US" sz="3200" baseline="-250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94801" y="4385734"/>
            <a:ext cx="9049199" cy="0"/>
          </a:xfrm>
          <a:prstGeom prst="line">
            <a:avLst/>
          </a:prstGeom>
          <a:ln w="3810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37067" y="4621739"/>
            <a:ext cx="8449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say that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89101B"/>
                </a:solidFill>
              </a:rPr>
              <a:t>chooses</a:t>
            </a:r>
            <a:r>
              <a:rPr lang="en-US" sz="3200" dirty="0" smtClean="0"/>
              <a:t> the paths corresponding to the leaves of the tree.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48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23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1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 w="5715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02267" y="3674533"/>
            <a:ext cx="0" cy="550715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0001" y="4215179"/>
            <a:ext cx="0" cy="275358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77735" y="4490537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80002" y="3694670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178802" y="4490537"/>
            <a:ext cx="0" cy="540646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41069" y="4215179"/>
            <a:ext cx="0" cy="275358"/>
          </a:xfrm>
          <a:prstGeom prst="line">
            <a:avLst/>
          </a:prstGeom>
          <a:ln w="57150" cmpd="sng">
            <a:solidFill>
              <a:srgbClr val="8910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2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4614343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78109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 is large enough, then some choice of √h will repeat h times.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8411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55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20114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5663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58730" y="4306118"/>
            <a:ext cx="574062" cy="521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94064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78311" y="3702640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56632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01142" y="3985741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01142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01142" y="446475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589867" y="3685707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589867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22744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32874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614343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614343" y="399214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408411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8411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890499" y="5521547"/>
            <a:ext cx="7590405" cy="968443"/>
            <a:chOff x="890499" y="5521547"/>
            <a:chExt cx="7590405" cy="968443"/>
          </a:xfrm>
        </p:grpSpPr>
        <p:sp>
          <p:nvSpPr>
            <p:cNvPr id="43" name="Left Brace 42"/>
            <p:cNvSpPr/>
            <p:nvPr/>
          </p:nvSpPr>
          <p:spPr>
            <a:xfrm rot="16200000">
              <a:off x="4455190" y="1956856"/>
              <a:ext cx="461023" cy="7590405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25491" y="5905214"/>
              <a:ext cx="102132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r</a:t>
              </a:r>
              <a:endParaRPr lang="en-US" sz="3200" dirty="0"/>
            </a:p>
          </p:txBody>
        </p:sp>
      </p:grpSp>
      <p:cxnSp>
        <p:nvCxnSpPr>
          <p:cNvPr id="42" name="Straight Connector 41"/>
          <p:cNvCxnSpPr/>
          <p:nvPr/>
        </p:nvCxnSpPr>
        <p:spPr>
          <a:xfrm>
            <a:off x="6513157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79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856632" y="3331050"/>
            <a:ext cx="830878" cy="2190498"/>
            <a:chOff x="856632" y="3331050"/>
            <a:chExt cx="830878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78311" y="3702640"/>
              <a:ext cx="58752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856632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90498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010708" y="3331050"/>
            <a:ext cx="830878" cy="2190498"/>
            <a:chOff x="2065678" y="3331050"/>
            <a:chExt cx="830878" cy="2190498"/>
          </a:xfrm>
        </p:grpSpPr>
        <p:sp>
          <p:nvSpPr>
            <p:cNvPr id="7" name="Oval 6"/>
            <p:cNvSpPr/>
            <p:nvPr/>
          </p:nvSpPr>
          <p:spPr>
            <a:xfrm>
              <a:off x="206567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065678" y="3985741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65678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065678" y="446475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164784" y="3331050"/>
            <a:ext cx="830878" cy="2190498"/>
            <a:chOff x="3455012" y="3331050"/>
            <a:chExt cx="830878" cy="2190498"/>
          </a:xfrm>
        </p:grpSpPr>
        <p:sp>
          <p:nvSpPr>
            <p:cNvPr id="6" name="Oval 5"/>
            <p:cNvSpPr/>
            <p:nvPr/>
          </p:nvSpPr>
          <p:spPr>
            <a:xfrm>
              <a:off x="3455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89867" y="3685707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89867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22744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781091" y="3331050"/>
            <a:ext cx="830878" cy="2190498"/>
            <a:chOff x="7781091" y="3331050"/>
            <a:chExt cx="830878" cy="2190498"/>
          </a:xfrm>
        </p:grpSpPr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781091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81091" y="395995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81091" y="476467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4318860" y="3331050"/>
            <a:ext cx="830878" cy="2190498"/>
            <a:chOff x="4614343" y="3331050"/>
            <a:chExt cx="830878" cy="2190498"/>
          </a:xfrm>
        </p:grpSpPr>
        <p:sp>
          <p:nvSpPr>
            <p:cNvPr id="14" name="Oval 13"/>
            <p:cNvSpPr/>
            <p:nvPr/>
          </p:nvSpPr>
          <p:spPr>
            <a:xfrm>
              <a:off x="4614343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732874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14343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614343" y="399214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5472936" y="3331050"/>
            <a:ext cx="830878" cy="2190498"/>
            <a:chOff x="5714147" y="3331050"/>
            <a:chExt cx="830878" cy="2190498"/>
          </a:xfrm>
        </p:grpSpPr>
        <p:sp>
          <p:nvSpPr>
            <p:cNvPr id="5" name="Oval 4"/>
            <p:cNvSpPr/>
            <p:nvPr/>
          </p:nvSpPr>
          <p:spPr>
            <a:xfrm>
              <a:off x="5714147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714147" y="4234096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14147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18893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627012" y="3331050"/>
            <a:ext cx="830878" cy="2190498"/>
            <a:chOff x="6763950" y="3347986"/>
            <a:chExt cx="830878" cy="2190498"/>
          </a:xfrm>
        </p:grpSpPr>
        <p:sp>
          <p:nvSpPr>
            <p:cNvPr id="46" name="Oval 45"/>
            <p:cNvSpPr/>
            <p:nvPr/>
          </p:nvSpPr>
          <p:spPr>
            <a:xfrm>
              <a:off x="6763950" y="3347986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6763950" y="424218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763950" y="397689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763950" y="4781610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/>
          <p:cNvCxnSpPr/>
          <p:nvPr/>
        </p:nvCxnSpPr>
        <p:spPr>
          <a:xfrm flipV="1">
            <a:off x="477131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03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856632" y="3331050"/>
            <a:ext cx="830878" cy="2190498"/>
            <a:chOff x="856632" y="3331050"/>
            <a:chExt cx="830878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78311" y="3702640"/>
              <a:ext cx="587520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856632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90498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2010708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64784" y="3331050"/>
            <a:ext cx="830878" cy="2190498"/>
            <a:chOff x="3455012" y="3331050"/>
            <a:chExt cx="830878" cy="2190498"/>
          </a:xfrm>
        </p:grpSpPr>
        <p:sp>
          <p:nvSpPr>
            <p:cNvPr id="6" name="Oval 5"/>
            <p:cNvSpPr/>
            <p:nvPr/>
          </p:nvSpPr>
          <p:spPr>
            <a:xfrm>
              <a:off x="3455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3589867" y="3685707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589867" y="5297462"/>
              <a:ext cx="574344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22744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7781091" y="3331050"/>
            <a:ext cx="830878" cy="2190498"/>
            <a:chOff x="7781091" y="3331050"/>
            <a:chExt cx="830878" cy="2190498"/>
          </a:xfrm>
        </p:grpSpPr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7781091" y="4225248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781091" y="3959959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781091" y="4764674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4318860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472936" y="3331050"/>
            <a:ext cx="830878" cy="2190498"/>
            <a:chOff x="5714147" y="3331050"/>
            <a:chExt cx="830878" cy="2190498"/>
          </a:xfrm>
        </p:grpSpPr>
        <p:sp>
          <p:nvSpPr>
            <p:cNvPr id="5" name="Oval 4"/>
            <p:cNvSpPr/>
            <p:nvPr/>
          </p:nvSpPr>
          <p:spPr>
            <a:xfrm>
              <a:off x="5714147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5714147" y="4234096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14147" y="4501825"/>
              <a:ext cx="830878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818893" y="5021115"/>
              <a:ext cx="709199" cy="0"/>
            </a:xfrm>
            <a:prstGeom prst="line">
              <a:avLst/>
            </a:prstGeom>
            <a:ln w="76200" cmpd="sng">
              <a:solidFill>
                <a:srgbClr val="00009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/>
          <p:nvPr/>
        </p:nvSpPr>
        <p:spPr>
          <a:xfrm>
            <a:off x="6627012" y="3331050"/>
            <a:ext cx="830878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77131" y="475582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94064" y="369467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4064" y="395995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4064" y="422524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4064" y="449053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94064" y="502111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94064" y="528640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18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2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299639" y="3685707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99639" y="5297462"/>
            <a:ext cx="57434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32516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72936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2936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77682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454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endParaRPr lang="en-US" sz="28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17800" y="3685707"/>
            <a:ext cx="1156183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03500" y="5286403"/>
            <a:ext cx="1270483" cy="1105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17800" y="5021115"/>
            <a:ext cx="1223915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781091" y="4225248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81091" y="3959959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81091" y="4764674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472936" y="4234096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2936" y="4501825"/>
            <a:ext cx="830878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39582" y="5021115"/>
            <a:ext cx="70919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2387" y="3702641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010709" y="4234097"/>
            <a:ext cx="709198" cy="78701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985309" y="5021115"/>
            <a:ext cx="709198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56632" y="3331050"/>
            <a:ext cx="7755337" cy="2190498"/>
            <a:chOff x="856632" y="3331050"/>
            <a:chExt cx="7755337" cy="2190498"/>
          </a:xfrm>
        </p:grpSpPr>
        <p:sp>
          <p:nvSpPr>
            <p:cNvPr id="8" name="Oval 7"/>
            <p:cNvSpPr/>
            <p:nvPr/>
          </p:nvSpPr>
          <p:spPr>
            <a:xfrm>
              <a:off x="85663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10708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64784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781091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318860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5472936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6627012" y="3331050"/>
              <a:ext cx="830878" cy="219049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77131" y="3694670"/>
            <a:ext cx="8246533" cy="1591733"/>
            <a:chOff x="477131" y="3694670"/>
            <a:chExt cx="8246533" cy="1591733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477131" y="4755826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94064" y="3694670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94064" y="3959959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94064" y="4225248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94064" y="4490537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494064" y="5021115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494064" y="5286403"/>
              <a:ext cx="8229600" cy="0"/>
            </a:xfrm>
            <a:prstGeom prst="line">
              <a:avLst/>
            </a:prstGeom>
            <a:ln>
              <a:solidFill>
                <a:srgbClr val="0000FF"/>
              </a:solidFill>
              <a:prstDash val="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Inside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74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Re-connect the paths via even-indexed clusters, so all odd-indexed clusters choose the same paths!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78311" y="3702640"/>
            <a:ext cx="120608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6632" y="4225248"/>
            <a:ext cx="1154076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90498" y="5021115"/>
            <a:ext cx="112021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717800" y="3689941"/>
            <a:ext cx="172273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694507" y="5297463"/>
            <a:ext cx="1746032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17800" y="5021115"/>
            <a:ext cx="172273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457890" y="4225248"/>
            <a:ext cx="115407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57890" y="3959959"/>
            <a:ext cx="1154079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457890" y="4755826"/>
            <a:ext cx="1154079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49738" y="4225248"/>
            <a:ext cx="1477274" cy="88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149738" y="4501825"/>
            <a:ext cx="1477274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054600" y="5021115"/>
            <a:ext cx="1572412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132387" y="3702641"/>
            <a:ext cx="58752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2010709" y="4234097"/>
            <a:ext cx="709198" cy="795866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1985309" y="5021115"/>
            <a:ext cx="709198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1"/>
          </p:cNvCxnSpPr>
          <p:nvPr/>
        </p:nvCxnSpPr>
        <p:spPr>
          <a:xfrm>
            <a:off x="4440539" y="3651841"/>
            <a:ext cx="709199" cy="582255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4345401" y="4501825"/>
            <a:ext cx="804337" cy="50451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4440539" y="5021115"/>
            <a:ext cx="614061" cy="276348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627012" y="3959959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627012" y="4268077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6627012" y="4764674"/>
            <a:ext cx="830878" cy="265289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211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0" name="Picture 2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  <p:sp>
        <p:nvSpPr>
          <p:cNvPr id="36" name="Rounded Rectangular Callout 35"/>
          <p:cNvSpPr/>
          <p:nvPr/>
        </p:nvSpPr>
        <p:spPr>
          <a:xfrm>
            <a:off x="1851766" y="4612216"/>
            <a:ext cx="1919749" cy="982133"/>
          </a:xfrm>
          <a:prstGeom prst="wedgeRoundRectCallout">
            <a:avLst>
              <a:gd name="adj1" fmla="val -25480"/>
              <a:gd name="adj2" fmla="val -9956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Super-cluster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586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4" grpId="0" animBg="1"/>
      <p:bldP spid="35" grpId="0" animBg="1"/>
      <p:bldP spid="3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2369" y="4809067"/>
            <a:ext cx="8304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super-cluster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Either build a large grid minor inside S</a:t>
            </a:r>
            <a:r>
              <a:rPr lang="en-US" sz="2800" baseline="-25000" dirty="0" smtClean="0"/>
              <a:t>i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show that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good cluster</a:t>
            </a:r>
            <a:endParaRPr lang="en-US" sz="2800" dirty="0"/>
          </a:p>
        </p:txBody>
      </p:sp>
      <p:pic>
        <p:nvPicPr>
          <p:cNvPr id="30" name="Picture 29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6" name="Picture 3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804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944526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12800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90042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67284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2663" y="21591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0" name="TextBox 39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2663" y="26163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2663" y="30735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2663" y="35307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25769" y="4057716"/>
            <a:ext cx="1252470" cy="2260964"/>
            <a:chOff x="525769" y="4057716"/>
            <a:chExt cx="1252470" cy="2260964"/>
          </a:xfrm>
        </p:grpSpPr>
        <p:grpSp>
          <p:nvGrpSpPr>
            <p:cNvPr id="68" name="Group 67"/>
            <p:cNvGrpSpPr/>
            <p:nvPr/>
          </p:nvGrpSpPr>
          <p:grpSpPr>
            <a:xfrm>
              <a:off x="642081" y="4538132"/>
              <a:ext cx="816411" cy="1289093"/>
              <a:chOff x="642081" y="4538132"/>
              <a:chExt cx="816411" cy="1289093"/>
            </a:xfrm>
          </p:grpSpPr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668863" y="460776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642081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275612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1204177" y="453813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713110" y="4763860"/>
                <a:ext cx="0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1" idx="5"/>
                <a:endCxn id="53" idx="1"/>
              </p:cNvCxnSpPr>
              <p:nvPr/>
            </p:nvCxnSpPr>
            <p:spPr>
              <a:xfrm>
                <a:off x="824961" y="4763860"/>
                <a:ext cx="477433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3" idx="2"/>
                <a:endCxn id="52" idx="5"/>
              </p:cNvCxnSpPr>
              <p:nvPr/>
            </p:nvCxnSpPr>
            <p:spPr>
              <a:xfrm flipH="1">
                <a:off x="798179" y="5735785"/>
                <a:ext cx="477433" cy="64658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4" idx="3"/>
                <a:endCxn id="52" idx="0"/>
              </p:cNvCxnSpPr>
              <p:nvPr/>
            </p:nvCxnSpPr>
            <p:spPr>
              <a:xfrm flipH="1">
                <a:off x="733521" y="4694230"/>
                <a:ext cx="497438" cy="950115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525769" y="4057716"/>
              <a:ext cx="1252470" cy="2260964"/>
              <a:chOff x="525769" y="4057716"/>
              <a:chExt cx="1252470" cy="2260964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013609" y="4014999"/>
            <a:ext cx="1252470" cy="2260964"/>
            <a:chOff x="2013609" y="4014999"/>
            <a:chExt cx="1252470" cy="2260964"/>
          </a:xfrm>
        </p:grpSpPr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2216824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2190042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282357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752138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>
              <a:stCxn id="70" idx="6"/>
              <a:endCxn id="73" idx="2"/>
            </p:cNvCxnSpPr>
            <p:nvPr/>
          </p:nvCxnSpPr>
          <p:spPr>
            <a:xfrm flipV="1">
              <a:off x="2399704" y="462957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0" idx="5"/>
              <a:endCxn id="72" idx="1"/>
            </p:cNvCxnSpPr>
            <p:nvPr/>
          </p:nvCxnSpPr>
          <p:spPr>
            <a:xfrm>
              <a:off x="2372922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72" idx="2"/>
              <a:endCxn id="73" idx="4"/>
            </p:cNvCxnSpPr>
            <p:nvPr/>
          </p:nvCxnSpPr>
          <p:spPr>
            <a:xfrm flipV="1">
              <a:off x="2823573" y="4721012"/>
              <a:ext cx="20005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73" idx="3"/>
              <a:endCxn id="71" idx="0"/>
            </p:cNvCxnSpPr>
            <p:nvPr/>
          </p:nvCxnSpPr>
          <p:spPr>
            <a:xfrm flipH="1">
              <a:off x="2281482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106"/>
            <p:cNvGrpSpPr/>
            <p:nvPr/>
          </p:nvGrpSpPr>
          <p:grpSpPr>
            <a:xfrm>
              <a:off x="2013609" y="4014999"/>
              <a:ext cx="1252470" cy="2260964"/>
              <a:chOff x="525769" y="4057716"/>
              <a:chExt cx="1252470" cy="2260964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097769" y="4053251"/>
            <a:ext cx="1252470" cy="2260964"/>
            <a:chOff x="5097769" y="4053251"/>
            <a:chExt cx="1252470" cy="2260964"/>
          </a:xfrm>
        </p:grpSpPr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5312746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528596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5919495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848060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>
              <a:stCxn id="88" idx="5"/>
              <a:endCxn id="90" idx="1"/>
            </p:cNvCxnSpPr>
            <p:nvPr/>
          </p:nvCxnSpPr>
          <p:spPr>
            <a:xfrm>
              <a:off x="5468844" y="4763860"/>
              <a:ext cx="477433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0" idx="2"/>
              <a:endCxn id="89" idx="5"/>
            </p:cNvCxnSpPr>
            <p:nvPr/>
          </p:nvCxnSpPr>
          <p:spPr>
            <a:xfrm flipH="1">
              <a:off x="5442062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91" idx="3"/>
              <a:endCxn id="89" idx="0"/>
            </p:cNvCxnSpPr>
            <p:nvPr/>
          </p:nvCxnSpPr>
          <p:spPr>
            <a:xfrm flipH="1">
              <a:off x="5377404" y="4694230"/>
              <a:ext cx="497438" cy="950115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7" name="Group 116"/>
            <p:cNvGrpSpPr/>
            <p:nvPr/>
          </p:nvGrpSpPr>
          <p:grpSpPr>
            <a:xfrm>
              <a:off x="5097769" y="4053251"/>
              <a:ext cx="1252470" cy="2260964"/>
              <a:chOff x="525769" y="4057716"/>
              <a:chExt cx="1252470" cy="2260964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586128" y="4057716"/>
            <a:ext cx="1252470" cy="2260964"/>
            <a:chOff x="3586128" y="4057716"/>
            <a:chExt cx="1252470" cy="2260964"/>
          </a:xfrm>
        </p:grpSpPr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3764785" y="460776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>
              <a:spLocks noChangeAspect="1"/>
            </p:cNvSpPr>
            <p:nvPr/>
          </p:nvSpPr>
          <p:spPr>
            <a:xfrm>
              <a:off x="3738003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4371534" y="5644345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300099" y="4538132"/>
              <a:ext cx="182880" cy="18288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809032" y="4763860"/>
              <a:ext cx="0" cy="907267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81" idx="2"/>
              <a:endCxn id="80" idx="5"/>
            </p:cNvCxnSpPr>
            <p:nvPr/>
          </p:nvCxnSpPr>
          <p:spPr>
            <a:xfrm flipH="1">
              <a:off x="3894101" y="5735785"/>
              <a:ext cx="477433" cy="64658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2" idx="4"/>
              <a:endCxn id="80" idx="6"/>
            </p:cNvCxnSpPr>
            <p:nvPr/>
          </p:nvCxnSpPr>
          <p:spPr>
            <a:xfrm flipH="1">
              <a:off x="3920883" y="4721012"/>
              <a:ext cx="470656" cy="1014773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2" name="Group 111"/>
            <p:cNvGrpSpPr/>
            <p:nvPr/>
          </p:nvGrpSpPr>
          <p:grpSpPr>
            <a:xfrm>
              <a:off x="3586128" y="4057716"/>
              <a:ext cx="1252470" cy="2260964"/>
              <a:chOff x="525769" y="4057716"/>
              <a:chExt cx="1252470" cy="2260964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  <p:cxnSp>
          <p:nvCxnSpPr>
            <p:cNvPr id="140" name="Straight Connector 139"/>
            <p:cNvCxnSpPr/>
            <p:nvPr/>
          </p:nvCxnSpPr>
          <p:spPr>
            <a:xfrm flipV="1">
              <a:off x="3920883" y="4651382"/>
              <a:ext cx="352434" cy="6963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H: path-graph for the super-cluster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421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3" grpId="0" animBg="1"/>
      <p:bldP spid="126" grpId="0"/>
      <p:bldP spid="127" grpId="0"/>
      <p:bldP spid="128" grpId="0"/>
      <p:bldP spid="129" grpId="0"/>
      <p:bldP spid="141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944526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812800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90042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567284" y="1629443"/>
            <a:ext cx="1042171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Super-Clusters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92663" y="21591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94801" y="1853830"/>
            <a:ext cx="574062" cy="1891069"/>
            <a:chOff x="94801" y="2226356"/>
            <a:chExt cx="574062" cy="1891069"/>
          </a:xfrm>
        </p:grpSpPr>
        <p:sp>
          <p:nvSpPr>
            <p:cNvPr id="40" name="TextBox 39"/>
            <p:cNvSpPr txBox="1"/>
            <p:nvPr/>
          </p:nvSpPr>
          <p:spPr>
            <a:xfrm>
              <a:off x="94801" y="2226356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P</a:t>
              </a:r>
              <a:r>
                <a:rPr lang="en-US" sz="3200" baseline="-25000" dirty="0" smtClean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801" y="2661787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/>
                <a:t>2</a:t>
              </a:r>
              <a:endParaRPr lang="en-US" sz="3200" baseline="-25000" dirty="0" smtClean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4801" y="3097218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4801" y="3532649"/>
              <a:ext cx="57406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P</a:t>
              </a:r>
              <a:r>
                <a:rPr lang="en-US" sz="3200" baseline="-25000" dirty="0" smtClean="0"/>
                <a:t>4</a:t>
              </a: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6485474" y="1417638"/>
            <a:ext cx="0" cy="544036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92663" y="26163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2663" y="30735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92663" y="3530762"/>
            <a:ext cx="560493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>
            <a:spLocks noChangeAspect="1"/>
          </p:cNvSpPr>
          <p:nvPr/>
        </p:nvSpPr>
        <p:spPr>
          <a:xfrm>
            <a:off x="2216824" y="46077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2190042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2823573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>
          <a:xfrm>
            <a:off x="2752138" y="453813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>
            <a:stCxn id="70" idx="6"/>
            <a:endCxn id="73" idx="2"/>
          </p:cNvCxnSpPr>
          <p:nvPr/>
        </p:nvCxnSpPr>
        <p:spPr>
          <a:xfrm flipV="1">
            <a:off x="2399704" y="4629572"/>
            <a:ext cx="352434" cy="6963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70" idx="5"/>
            <a:endCxn id="72" idx="1"/>
          </p:cNvCxnSpPr>
          <p:nvPr/>
        </p:nvCxnSpPr>
        <p:spPr>
          <a:xfrm>
            <a:off x="2372922" y="4763860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2" idx="2"/>
            <a:endCxn id="73" idx="4"/>
          </p:cNvCxnSpPr>
          <p:nvPr/>
        </p:nvCxnSpPr>
        <p:spPr>
          <a:xfrm flipV="1">
            <a:off x="2823573" y="4721012"/>
            <a:ext cx="20005" cy="101477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3" idx="3"/>
            <a:endCxn id="71" idx="0"/>
          </p:cNvCxnSpPr>
          <p:nvPr/>
        </p:nvCxnSpPr>
        <p:spPr>
          <a:xfrm flipH="1">
            <a:off x="2281482" y="4694230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>
            <a:spLocks noChangeAspect="1"/>
          </p:cNvSpPr>
          <p:nvPr/>
        </p:nvSpPr>
        <p:spPr>
          <a:xfrm>
            <a:off x="3764785" y="46077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738003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>
            <a:off x="4371534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>
            <a:off x="4300099" y="453813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/>
          <p:nvPr/>
        </p:nvCxnSpPr>
        <p:spPr>
          <a:xfrm>
            <a:off x="3809032" y="4763860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1" idx="2"/>
            <a:endCxn id="80" idx="5"/>
          </p:cNvCxnSpPr>
          <p:nvPr/>
        </p:nvCxnSpPr>
        <p:spPr>
          <a:xfrm flipH="1">
            <a:off x="3894101" y="5735785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2" idx="4"/>
            <a:endCxn id="80" idx="6"/>
          </p:cNvCxnSpPr>
          <p:nvPr/>
        </p:nvCxnSpPr>
        <p:spPr>
          <a:xfrm flipH="1">
            <a:off x="3920883" y="4721012"/>
            <a:ext cx="470656" cy="1014773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Oval 87"/>
          <p:cNvSpPr>
            <a:spLocks noChangeAspect="1"/>
          </p:cNvSpPr>
          <p:nvPr/>
        </p:nvSpPr>
        <p:spPr>
          <a:xfrm>
            <a:off x="5312746" y="460776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>
            <a:spLocks noChangeAspect="1"/>
          </p:cNvSpPr>
          <p:nvPr/>
        </p:nvSpPr>
        <p:spPr>
          <a:xfrm>
            <a:off x="5285964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>
            <a:spLocks noChangeAspect="1"/>
          </p:cNvSpPr>
          <p:nvPr/>
        </p:nvSpPr>
        <p:spPr>
          <a:xfrm>
            <a:off x="5919495" y="5644345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5848060" y="4538132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88" idx="5"/>
            <a:endCxn id="90" idx="1"/>
          </p:cNvCxnSpPr>
          <p:nvPr/>
        </p:nvCxnSpPr>
        <p:spPr>
          <a:xfrm>
            <a:off x="5468844" y="4763860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0" idx="2"/>
            <a:endCxn id="89" idx="5"/>
          </p:cNvCxnSpPr>
          <p:nvPr/>
        </p:nvCxnSpPr>
        <p:spPr>
          <a:xfrm flipH="1">
            <a:off x="5442062" y="5735785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91" idx="3"/>
            <a:endCxn id="89" idx="0"/>
          </p:cNvCxnSpPr>
          <p:nvPr/>
        </p:nvCxnSpPr>
        <p:spPr>
          <a:xfrm flipH="1">
            <a:off x="5377404" y="4694230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25769" y="4057716"/>
            <a:ext cx="1252470" cy="2260964"/>
            <a:chOff x="525769" y="4057716"/>
            <a:chExt cx="1252470" cy="2260964"/>
          </a:xfrm>
        </p:grpSpPr>
        <p:grpSp>
          <p:nvGrpSpPr>
            <p:cNvPr id="68" name="Group 67"/>
            <p:cNvGrpSpPr/>
            <p:nvPr/>
          </p:nvGrpSpPr>
          <p:grpSpPr>
            <a:xfrm>
              <a:off x="642081" y="4538132"/>
              <a:ext cx="816411" cy="1289093"/>
              <a:chOff x="642081" y="4538132"/>
              <a:chExt cx="816411" cy="1289093"/>
            </a:xfrm>
          </p:grpSpPr>
          <p:sp>
            <p:nvSpPr>
              <p:cNvPr id="51" name="Oval 50"/>
              <p:cNvSpPr>
                <a:spLocks noChangeAspect="1"/>
              </p:cNvSpPr>
              <p:nvPr/>
            </p:nvSpPr>
            <p:spPr>
              <a:xfrm>
                <a:off x="668863" y="460776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642081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>
                <a:spLocks noChangeAspect="1"/>
              </p:cNvSpPr>
              <p:nvPr/>
            </p:nvSpPr>
            <p:spPr>
              <a:xfrm>
                <a:off x="1275612" y="5644345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>
                <a:spLocks noChangeAspect="1"/>
              </p:cNvSpPr>
              <p:nvPr/>
            </p:nvSpPr>
            <p:spPr>
              <a:xfrm>
                <a:off x="1204177" y="4538132"/>
                <a:ext cx="182880" cy="182880"/>
              </a:xfrm>
              <a:prstGeom prst="ellipse">
                <a:avLst/>
              </a:prstGeom>
              <a:solidFill>
                <a:srgbClr val="0000FF"/>
              </a:solidFill>
              <a:ln>
                <a:solidFill>
                  <a:srgbClr val="0000FF"/>
                </a:solidFill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713110" y="4763860"/>
                <a:ext cx="0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1" idx="5"/>
                <a:endCxn id="53" idx="1"/>
              </p:cNvCxnSpPr>
              <p:nvPr/>
            </p:nvCxnSpPr>
            <p:spPr>
              <a:xfrm>
                <a:off x="824961" y="4763860"/>
                <a:ext cx="477433" cy="907267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53" idx="2"/>
                <a:endCxn id="52" idx="5"/>
              </p:cNvCxnSpPr>
              <p:nvPr/>
            </p:nvCxnSpPr>
            <p:spPr>
              <a:xfrm flipH="1">
                <a:off x="798179" y="5735785"/>
                <a:ext cx="477433" cy="64658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4" idx="3"/>
                <a:endCxn id="52" idx="0"/>
              </p:cNvCxnSpPr>
              <p:nvPr/>
            </p:nvCxnSpPr>
            <p:spPr>
              <a:xfrm flipH="1">
                <a:off x="733521" y="4694230"/>
                <a:ext cx="497438" cy="950115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525769" y="4057716"/>
              <a:ext cx="1252470" cy="2260964"/>
              <a:chOff x="525769" y="4057716"/>
              <a:chExt cx="1252470" cy="2260964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528081" y="4105948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P</a:t>
                </a:r>
                <a:r>
                  <a:rPr lang="en-US" sz="2400" baseline="-25000" dirty="0" smtClean="0"/>
                  <a:t>1</a:t>
                </a: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525769" y="580847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/>
                  <a:t>2</a:t>
                </a:r>
                <a:endParaRPr lang="en-US" sz="2400" baseline="-25000" dirty="0" smtClean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204177" y="5857015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3</a:t>
                </a: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015363" y="4057716"/>
                <a:ext cx="5740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</a:t>
                </a:r>
                <a:r>
                  <a:rPr lang="en-US" sz="2400" baseline="-25000" dirty="0" smtClean="0"/>
                  <a:t>4</a:t>
                </a:r>
              </a:p>
            </p:txBody>
          </p:sp>
        </p:grpSp>
      </p:grpSp>
      <p:grpSp>
        <p:nvGrpSpPr>
          <p:cNvPr id="107" name="Group 106"/>
          <p:cNvGrpSpPr/>
          <p:nvPr/>
        </p:nvGrpSpPr>
        <p:grpSpPr>
          <a:xfrm>
            <a:off x="2013609" y="4014999"/>
            <a:ext cx="1252470" cy="2260964"/>
            <a:chOff x="525769" y="4057716"/>
            <a:chExt cx="1252470" cy="2260964"/>
          </a:xfrm>
        </p:grpSpPr>
        <p:sp>
          <p:nvSpPr>
            <p:cNvPr id="108" name="TextBox 107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586128" y="4057716"/>
            <a:ext cx="1252470" cy="2260964"/>
            <a:chOff x="525769" y="4057716"/>
            <a:chExt cx="1252470" cy="2260964"/>
          </a:xfrm>
        </p:grpSpPr>
        <p:sp>
          <p:nvSpPr>
            <p:cNvPr id="113" name="TextBox 112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097769" y="4053251"/>
            <a:ext cx="1252470" cy="2260964"/>
            <a:chOff x="525769" y="4057716"/>
            <a:chExt cx="1252470" cy="2260964"/>
          </a:xfrm>
        </p:grpSpPr>
        <p:sp>
          <p:nvSpPr>
            <p:cNvPr id="118" name="TextBox 117"/>
            <p:cNvSpPr txBox="1"/>
            <p:nvPr/>
          </p:nvSpPr>
          <p:spPr>
            <a:xfrm>
              <a:off x="528081" y="4105948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  <a:r>
                <a:rPr lang="en-US" sz="2400" baseline="-25000" dirty="0" smtClean="0"/>
                <a:t>1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25769" y="580847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/>
                <a:t>2</a:t>
              </a:r>
              <a:endParaRPr lang="en-US" sz="2400" baseline="-25000" dirty="0" smtClean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04177" y="5857015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3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015363" y="4057716"/>
              <a:ext cx="5740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r>
                <a:rPr lang="en-US" sz="2400" baseline="-25000" dirty="0" smtClean="0"/>
                <a:t>4</a:t>
              </a:r>
            </a:p>
          </p:txBody>
        </p:sp>
      </p:grpSp>
      <p:sp>
        <p:nvSpPr>
          <p:cNvPr id="130" name="Oval 129"/>
          <p:cNvSpPr>
            <a:spLocks noChangeAspect="1"/>
          </p:cNvSpPr>
          <p:nvPr/>
        </p:nvSpPr>
        <p:spPr>
          <a:xfrm>
            <a:off x="7357530" y="257968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7330748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7964279" y="3616270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892844" y="2510057"/>
            <a:ext cx="182880" cy="18288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7401777" y="2735785"/>
            <a:ext cx="0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0" idx="5"/>
            <a:endCxn id="132" idx="1"/>
          </p:cNvCxnSpPr>
          <p:nvPr/>
        </p:nvCxnSpPr>
        <p:spPr>
          <a:xfrm>
            <a:off x="7513628" y="2735785"/>
            <a:ext cx="477433" cy="907267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32" idx="2"/>
            <a:endCxn id="131" idx="5"/>
          </p:cNvCxnSpPr>
          <p:nvPr/>
        </p:nvCxnSpPr>
        <p:spPr>
          <a:xfrm flipH="1">
            <a:off x="7486846" y="3707710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33" idx="3"/>
            <a:endCxn id="131" idx="0"/>
          </p:cNvCxnSpPr>
          <p:nvPr/>
        </p:nvCxnSpPr>
        <p:spPr>
          <a:xfrm flipH="1">
            <a:off x="7422188" y="2666155"/>
            <a:ext cx="497438" cy="950115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7216748" y="2077873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  <a:r>
              <a:rPr lang="en-US" sz="2400" baseline="-25000" dirty="0" smtClean="0"/>
              <a:t>1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14436" y="378040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/>
              <a:t>2</a:t>
            </a:r>
            <a:endParaRPr lang="en-US" sz="2400" baseline="-250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7892844" y="3828940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704030" y="2029641"/>
            <a:ext cx="57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</a:t>
            </a:r>
          </a:p>
        </p:txBody>
      </p:sp>
      <p:cxnSp>
        <p:nvCxnSpPr>
          <p:cNvPr id="138" name="Straight Connector 137"/>
          <p:cNvCxnSpPr/>
          <p:nvPr/>
        </p:nvCxnSpPr>
        <p:spPr>
          <a:xfrm flipH="1">
            <a:off x="7442193" y="2571997"/>
            <a:ext cx="477433" cy="64658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flipV="1">
            <a:off x="3920883" y="4651382"/>
            <a:ext cx="352434" cy="69630"/>
          </a:xfrm>
          <a:prstGeom prst="line">
            <a:avLst/>
          </a:prstGeom>
          <a:ln w="38100" cmpd="sng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56400" y="4519381"/>
            <a:ext cx="223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H: path-graph for the super-cluster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94800" y="1417637"/>
            <a:ext cx="6390674" cy="26455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Either H contains a tree with many leaves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it contains a long 2-path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/>
              <a:t>Same 2-path must appear in the graph of each cluster</a:t>
            </a:r>
          </a:p>
          <a:p>
            <a:pPr marL="914400" lvl="1" indent="-457200">
              <a:buFont typeface="Wingdings" charset="2"/>
              <a:buChar char="Ø"/>
            </a:pPr>
            <a:r>
              <a:rPr lang="en-US" sz="2800" dirty="0" smtClean="0"/>
              <a:t>Can build a grid-minor directly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011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3" grpId="1" build="allAtOnce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Proof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07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3748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1790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49831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7872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5913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9548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219960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00372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580784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261196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941605" y="1505281"/>
            <a:ext cx="558925" cy="219049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 rot="5400000">
            <a:off x="1483207" y="2672852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Brace 33"/>
          <p:cNvSpPr/>
          <p:nvPr/>
        </p:nvSpPr>
        <p:spPr>
          <a:xfrm rot="5400000">
            <a:off x="4201651" y="2689785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Brace 34"/>
          <p:cNvSpPr/>
          <p:nvPr/>
        </p:nvSpPr>
        <p:spPr>
          <a:xfrm rot="5400000">
            <a:off x="6920095" y="2706718"/>
            <a:ext cx="389466" cy="2435320"/>
          </a:xfrm>
          <a:prstGeom prst="rightBrace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82369" y="2958506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82369" y="1897350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2369" y="2162639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82369" y="2427928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2369" y="2693217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2369" y="3223795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2369" y="3489083"/>
            <a:ext cx="822960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2369" y="4809067"/>
            <a:ext cx="83044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each super-cluster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Either build a large grid minor inside S</a:t>
            </a:r>
            <a:r>
              <a:rPr lang="en-US" sz="2800" baseline="-25000" dirty="0" smtClean="0"/>
              <a:t>i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Or show that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is a type-1 cluster</a:t>
            </a:r>
            <a:endParaRPr lang="en-US" sz="2800" dirty="0"/>
          </a:p>
        </p:txBody>
      </p:sp>
      <p:pic>
        <p:nvPicPr>
          <p:cNvPr id="36" name="Picture 35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84" y="4226984"/>
            <a:ext cx="546100" cy="419100"/>
          </a:xfrm>
          <a:prstGeom prst="rect">
            <a:avLst/>
          </a:prstGeom>
        </p:spPr>
      </p:pic>
      <p:pic>
        <p:nvPicPr>
          <p:cNvPr id="37" name="Picture 3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017" y="4226984"/>
            <a:ext cx="546100" cy="419100"/>
          </a:xfrm>
          <a:prstGeom prst="rect">
            <a:avLst/>
          </a:prstGeom>
        </p:spPr>
      </p:pic>
      <p:pic>
        <p:nvPicPr>
          <p:cNvPr id="38" name="Picture 3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1" y="4210051"/>
            <a:ext cx="546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4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0238"/>
            <a:ext cx="8229600" cy="1143000"/>
          </a:xfrm>
        </p:spPr>
        <p:txBody>
          <a:bodyPr/>
          <a:lstStyle/>
          <a:p>
            <a:r>
              <a:rPr lang="en-US" dirty="0" smtClean="0"/>
              <a:t>Finding the Path-of-Sets System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367608" y="3597774"/>
            <a:ext cx="6591059" cy="2632983"/>
            <a:chOff x="673341" y="905374"/>
            <a:chExt cx="6591059" cy="2632983"/>
          </a:xfrm>
        </p:grpSpPr>
        <p:sp>
          <p:nvSpPr>
            <p:cNvPr id="3" name="TextBox 2"/>
            <p:cNvSpPr txBox="1"/>
            <p:nvPr/>
          </p:nvSpPr>
          <p:spPr>
            <a:xfrm>
              <a:off x="897467" y="90537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 smtClean="0"/>
                <a:t>1</a:t>
              </a:r>
              <a:endParaRPr lang="en-US" sz="3200" baseline="-25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387599" y="90537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2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776133" y="90537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198533" y="90537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20933" y="905374"/>
              <a:ext cx="643467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h</a:t>
              </a:r>
              <a:endParaRPr lang="en-US" sz="3200" baseline="-250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390567" y="1581676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635506" y="1581676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144657" y="1581676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73341" y="1581676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3036" y="2350042"/>
              <a:ext cx="519754" cy="466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57883" y="2191401"/>
              <a:ext cx="911183" cy="987786"/>
              <a:chOff x="2149895" y="4860731"/>
              <a:chExt cx="593005" cy="987786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838643" y="2179170"/>
              <a:ext cx="852823" cy="987786"/>
              <a:chOff x="2149895" y="4860731"/>
              <a:chExt cx="593005" cy="98778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4336337" y="2116138"/>
              <a:ext cx="828329" cy="987786"/>
              <a:chOff x="2149895" y="4860731"/>
              <a:chExt cx="593005" cy="98778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5850964" y="2070037"/>
              <a:ext cx="593005" cy="987786"/>
              <a:chOff x="2149895" y="4860731"/>
              <a:chExt cx="593005" cy="98778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2327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Input</a:t>
            </a:r>
            <a:r>
              <a:rPr lang="en-US" dirty="0"/>
              <a:t>: Graph G, source-sink pairs (s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),…,(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err="1"/>
              <a:t>,t</a:t>
            </a:r>
            <a:r>
              <a:rPr lang="en-US" baseline="-25000" dirty="0" err="1"/>
              <a:t>k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Goal</a:t>
            </a:r>
            <a:r>
              <a:rPr lang="en-US" dirty="0"/>
              <a:t>: </a:t>
            </a:r>
            <a:r>
              <a:rPr lang="en-US" dirty="0" smtClean="0"/>
              <a:t>Connect as many pairs as possible by edge-disjoint paths.</a:t>
            </a:r>
            <a:endParaRPr lang="en-US" dirty="0"/>
          </a:p>
          <a:p>
            <a:r>
              <a:rPr lang="en-US" dirty="0" smtClean="0"/>
              <a:t>Can be solved efficiently when k is constant </a:t>
            </a:r>
            <a:r>
              <a:rPr lang="en-US" dirty="0" smtClean="0">
                <a:solidFill>
                  <a:srgbClr val="008000"/>
                </a:solidFill>
              </a:rPr>
              <a:t>[Robertson, Seymour]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NP-hard in general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14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8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Input</a:t>
            </a:r>
            <a:r>
              <a:rPr lang="en-US" dirty="0"/>
              <a:t>: Graph G, source-sink pairs (s</a:t>
            </a:r>
            <a:r>
              <a:rPr lang="en-US" baseline="-25000" dirty="0"/>
              <a:t>1</a:t>
            </a:r>
            <a:r>
              <a:rPr lang="en-US" dirty="0"/>
              <a:t>,t</a:t>
            </a:r>
            <a:r>
              <a:rPr lang="en-US" baseline="-25000" dirty="0"/>
              <a:t>1</a:t>
            </a:r>
            <a:r>
              <a:rPr lang="en-US" dirty="0"/>
              <a:t>),…,(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 err="1"/>
              <a:t>,t</a:t>
            </a:r>
            <a:r>
              <a:rPr lang="en-US" baseline="-25000" dirty="0" err="1"/>
              <a:t>k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>
                <a:solidFill>
                  <a:srgbClr val="781413"/>
                </a:solidFill>
              </a:rPr>
              <a:t>Goal</a:t>
            </a:r>
            <a:r>
              <a:rPr lang="en-US" dirty="0"/>
              <a:t>: </a:t>
            </a:r>
            <a:r>
              <a:rPr lang="en-US" dirty="0" smtClean="0"/>
              <a:t>Connect as many pairs as possible by edge-disjoint paths.</a:t>
            </a:r>
            <a:endParaRPr lang="en-US" dirty="0"/>
          </a:p>
          <a:p>
            <a:r>
              <a:rPr lang="en-US" dirty="0" smtClean="0"/>
              <a:t>An instance is well-linked </a:t>
            </a:r>
            <a:r>
              <a:rPr lang="en-US" dirty="0" err="1" smtClean="0"/>
              <a:t>iff</a:t>
            </a:r>
            <a:r>
              <a:rPr lang="en-US" dirty="0" smtClean="0"/>
              <a:t> the set of all terminals is well-linked in G.</a:t>
            </a:r>
          </a:p>
          <a:p>
            <a:r>
              <a:rPr lang="en-US" dirty="0" smtClean="0">
                <a:solidFill>
                  <a:srgbClr val="A90B0F"/>
                </a:solidFill>
              </a:rPr>
              <a:t>Theorem</a:t>
            </a:r>
            <a:r>
              <a:rPr lang="en-US" dirty="0" smtClean="0"/>
              <a:t> </a:t>
            </a:r>
            <a:r>
              <a:rPr lang="en-US" dirty="0">
                <a:solidFill>
                  <a:srgbClr val="008000"/>
                </a:solidFill>
              </a:rPr>
              <a:t>[</a:t>
            </a:r>
            <a:r>
              <a:rPr lang="en-US" dirty="0" err="1">
                <a:solidFill>
                  <a:srgbClr val="008000"/>
                </a:solidFill>
              </a:rPr>
              <a:t>Chekuri</a:t>
            </a:r>
            <a:r>
              <a:rPr lang="en-US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</a:rPr>
              <a:t>Khanna</a:t>
            </a:r>
            <a:r>
              <a:rPr lang="en-US" dirty="0">
                <a:solidFill>
                  <a:srgbClr val="008000"/>
                </a:solidFill>
              </a:rPr>
              <a:t> Shepherd ‘04</a:t>
            </a:r>
            <a:r>
              <a:rPr lang="en-US" dirty="0" smtClean="0">
                <a:solidFill>
                  <a:srgbClr val="008000"/>
                </a:solidFill>
              </a:rPr>
              <a:t>]: </a:t>
            </a:r>
            <a:r>
              <a:rPr lang="en-US" dirty="0" smtClean="0"/>
              <a:t>an α - approximation algorithm on well-linked instances gives an O(</a:t>
            </a:r>
            <a:r>
              <a:rPr lang="en-US" dirty="0"/>
              <a:t>α</a:t>
            </a:r>
            <a:r>
              <a:rPr lang="en-US" dirty="0" smtClean="0"/>
              <a:t> log</a:t>
            </a:r>
            <a:r>
              <a:rPr lang="en-US" baseline="30000" dirty="0" smtClean="0"/>
              <a:t>2</a:t>
            </a:r>
            <a:r>
              <a:rPr lang="en-US" dirty="0" smtClean="0"/>
              <a:t>k)-approximation on any instance.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6180667" y="2980267"/>
            <a:ext cx="1778000" cy="999066"/>
          </a:xfrm>
          <a:prstGeom prst="wedgeRoundRectCallout">
            <a:avLst>
              <a:gd name="adj1" fmla="val -23690"/>
              <a:gd name="adj2" fmla="val -12733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terminals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9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Edge-Disjoint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8000"/>
                </a:solidFill>
              </a:rPr>
              <a:t>[C </a:t>
            </a:r>
            <a:r>
              <a:rPr lang="en-US" dirty="0" smtClean="0">
                <a:solidFill>
                  <a:srgbClr val="008000"/>
                </a:solidFill>
              </a:rPr>
              <a:t>‘11]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[C, Li ‘12]</a:t>
            </a:r>
            <a:r>
              <a:rPr lang="en-US" dirty="0" smtClean="0"/>
              <a:t>: poly log(k)-approximation with congestion 2.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[</a:t>
            </a:r>
            <a:r>
              <a:rPr lang="en-US" dirty="0" err="1" smtClean="0">
                <a:solidFill>
                  <a:srgbClr val="008000"/>
                </a:solidFill>
              </a:rPr>
              <a:t>Chekuri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Ene</a:t>
            </a:r>
            <a:r>
              <a:rPr lang="en-US" dirty="0" smtClean="0">
                <a:solidFill>
                  <a:srgbClr val="008000"/>
                </a:solidFill>
              </a:rPr>
              <a:t> ‘12]</a:t>
            </a:r>
            <a:r>
              <a:rPr lang="en-US" dirty="0" smtClean="0"/>
              <a:t>: poly log(k)-approximation with constant congestion for Node-Disjoint Paths.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53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7868" y="1490132"/>
            <a:ext cx="3420532" cy="367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If an instance is well-linked, its </a:t>
            </a:r>
            <a:r>
              <a:rPr lang="en-US" sz="2800" dirty="0" err="1">
                <a:solidFill>
                  <a:prstClr val="black"/>
                </a:solidFill>
              </a:rPr>
              <a:t>treewidth</a:t>
            </a:r>
            <a:r>
              <a:rPr lang="en-US" sz="2800" dirty="0">
                <a:solidFill>
                  <a:prstClr val="black"/>
                </a:solidFill>
              </a:rPr>
              <a:t> is </a:t>
            </a:r>
            <a:r>
              <a:rPr lang="en-US" sz="2800" dirty="0" err="1">
                <a:solidFill>
                  <a:prstClr val="black"/>
                </a:solidFill>
              </a:rPr>
              <a:t>Ω</a:t>
            </a:r>
            <a:r>
              <a:rPr lang="en-US" sz="2800" dirty="0">
                <a:solidFill>
                  <a:prstClr val="black"/>
                </a:solidFill>
              </a:rPr>
              <a:t>(k)</a:t>
            </a:r>
          </a:p>
          <a:p>
            <a:pPr marL="457200" lvl="0" indent="-457200"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If the </a:t>
            </a:r>
            <a:r>
              <a:rPr lang="en-US" sz="2800" dirty="0" err="1">
                <a:solidFill>
                  <a:prstClr val="black"/>
                </a:solidFill>
              </a:rPr>
              <a:t>treewidth</a:t>
            </a:r>
            <a:r>
              <a:rPr lang="en-US" sz="2800" dirty="0">
                <a:solidFill>
                  <a:prstClr val="black"/>
                </a:solidFill>
              </a:rPr>
              <a:t> of G is k, can find a well-linked set of size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for Edge-Disjoint Paths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18" y="1608666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well-linked instance</a:t>
            </a: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081884" y="3352799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large crossbar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3064950" y="5130800"/>
            <a:ext cx="2116667" cy="931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find the routing</a:t>
            </a:r>
            <a:endParaRPr lang="en-US" sz="2800" dirty="0"/>
          </a:p>
        </p:txBody>
      </p:sp>
      <p:sp>
        <p:nvSpPr>
          <p:cNvPr id="8" name="Down Arrow 7"/>
          <p:cNvSpPr/>
          <p:nvPr/>
        </p:nvSpPr>
        <p:spPr>
          <a:xfrm>
            <a:off x="3928551" y="2573867"/>
            <a:ext cx="237067" cy="76200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945485" y="4301067"/>
            <a:ext cx="237067" cy="762000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6275" y="1642533"/>
            <a:ext cx="2116667" cy="931334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graph of </a:t>
            </a:r>
            <a:r>
              <a:rPr lang="en-US" sz="2800" dirty="0" err="1" smtClean="0"/>
              <a:t>treewidth</a:t>
            </a:r>
            <a:r>
              <a:rPr lang="en-US" sz="2800" dirty="0" smtClean="0"/>
              <a:t> k </a:t>
            </a:r>
            <a:endParaRPr lang="en-US" sz="2800" dirty="0"/>
          </a:p>
        </p:txBody>
      </p:sp>
      <p:sp>
        <p:nvSpPr>
          <p:cNvPr id="11" name="Left-Right Arrow 10"/>
          <p:cNvSpPr/>
          <p:nvPr/>
        </p:nvSpPr>
        <p:spPr>
          <a:xfrm>
            <a:off x="2336809" y="1896533"/>
            <a:ext cx="677324" cy="2032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389476" y="3420533"/>
            <a:ext cx="1862666" cy="1100667"/>
          </a:xfrm>
          <a:prstGeom prst="wedgeRoundRectCallout">
            <a:avLst>
              <a:gd name="adj1" fmla="val 89168"/>
              <a:gd name="adj2" fmla="val -1903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“similar” to path-of-sets system</a:t>
            </a:r>
            <a:endParaRPr lang="en-US" sz="2400" dirty="0"/>
          </a:p>
        </p:txBody>
      </p:sp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923" y="4434417"/>
            <a:ext cx="1943100" cy="44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28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33"/>
          </a:xfrm>
        </p:spPr>
        <p:txBody>
          <a:bodyPr/>
          <a:lstStyle/>
          <a:p>
            <a:r>
              <a:rPr lang="en-US" sz="2800" dirty="0" smtClean="0"/>
              <a:t>Number of clusters poly(log k), not poly(k)</a:t>
            </a:r>
          </a:p>
          <a:p>
            <a:r>
              <a:rPr lang="en-US" sz="2800" dirty="0" smtClean="0"/>
              <a:t>The paths are not disjoint from each other and from the clusters, but cause a constant edge congestion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89101B"/>
                </a:solidFill>
              </a:rPr>
              <a:t>Want</a:t>
            </a:r>
            <a:r>
              <a:rPr lang="en-US" sz="2800" dirty="0" smtClean="0"/>
              <a:t>: Path-of-sets system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Can get</a:t>
            </a:r>
            <a:r>
              <a:rPr lang="en-US" sz="2800" dirty="0" smtClean="0"/>
              <a:t>: Tree-of-sets system</a:t>
            </a:r>
            <a:endParaRPr lang="en-US" sz="2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4864417" y="3138308"/>
            <a:ext cx="3911628" cy="1478977"/>
            <a:chOff x="622542" y="4341802"/>
            <a:chExt cx="5402699" cy="1956681"/>
          </a:xfrm>
        </p:grpSpPr>
        <p:sp>
          <p:nvSpPr>
            <p:cNvPr id="4" name="Oval 3"/>
            <p:cNvSpPr/>
            <p:nvPr/>
          </p:nvSpPr>
          <p:spPr>
            <a:xfrm>
              <a:off x="5272967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975106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39857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2542" y="4341802"/>
              <a:ext cx="752274" cy="195668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70236" y="5025502"/>
              <a:ext cx="519754" cy="466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…</a:t>
              </a:r>
              <a:endParaRPr lang="en-US" sz="3200" baseline="-25000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1307083" y="4832993"/>
              <a:ext cx="593005" cy="987786"/>
              <a:chOff x="2149895" y="4860731"/>
              <a:chExt cx="593005" cy="987786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483043" y="4820762"/>
              <a:ext cx="593005" cy="987786"/>
              <a:chOff x="2149895" y="4860731"/>
              <a:chExt cx="593005" cy="98778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3659003" y="4808531"/>
              <a:ext cx="593005" cy="987786"/>
              <a:chOff x="2149895" y="4860731"/>
              <a:chExt cx="593005" cy="987786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4767231" y="4796300"/>
              <a:ext cx="593005" cy="987786"/>
              <a:chOff x="2149895" y="4860731"/>
              <a:chExt cx="593005" cy="987786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2166828" y="4860731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217628" y="5189993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217628" y="5519255"/>
                <a:ext cx="465041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149895" y="5848517"/>
                <a:ext cx="576072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Rounded Rectangular Callout 34"/>
          <p:cNvSpPr/>
          <p:nvPr/>
        </p:nvSpPr>
        <p:spPr>
          <a:xfrm>
            <a:off x="592667" y="4502743"/>
            <a:ext cx="2184400" cy="611124"/>
          </a:xfrm>
          <a:prstGeom prst="wedgeRoundRectCallout">
            <a:avLst>
              <a:gd name="adj1" fmla="val 22406"/>
              <a:gd name="adj2" fmla="val -11713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degree-3 tree</a:t>
            </a:r>
            <a:endParaRPr lang="en-US" sz="24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2514600" y="4596655"/>
            <a:ext cx="3511414" cy="1831066"/>
            <a:chOff x="2514600" y="4427325"/>
            <a:chExt cx="3511414" cy="1831066"/>
          </a:xfrm>
        </p:grpSpPr>
        <p:grpSp>
          <p:nvGrpSpPr>
            <p:cNvPr id="52" name="Group 51"/>
            <p:cNvGrpSpPr/>
            <p:nvPr/>
          </p:nvGrpSpPr>
          <p:grpSpPr>
            <a:xfrm>
              <a:off x="3522135" y="4690535"/>
              <a:ext cx="591891" cy="609600"/>
              <a:chOff x="3522135" y="4690535"/>
              <a:chExt cx="591891" cy="60960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234266" y="5088466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3952382" y="4427325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2810935" y="5401735"/>
              <a:ext cx="591891" cy="609600"/>
              <a:chOff x="3522135" y="4690535"/>
              <a:chExt cx="591891" cy="60960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15668821">
              <a:off x="4301068" y="4690536"/>
              <a:ext cx="591891" cy="609600"/>
              <a:chOff x="3522135" y="4690535"/>
              <a:chExt cx="591891" cy="60960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oup 63"/>
            <p:cNvGrpSpPr/>
            <p:nvPr/>
          </p:nvGrpSpPr>
          <p:grpSpPr>
            <a:xfrm rot="15668821">
              <a:off x="3589867" y="5350936"/>
              <a:ext cx="591891" cy="609600"/>
              <a:chOff x="3522135" y="4690535"/>
              <a:chExt cx="591891" cy="609600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 rot="15668821">
              <a:off x="5130800" y="5300136"/>
              <a:ext cx="591891" cy="609600"/>
              <a:chOff x="3522135" y="4690535"/>
              <a:chExt cx="591891" cy="60960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2514600" y="5801191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>
            <a:xfrm>
              <a:off x="4038600" y="5740400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5568814" y="5698067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4816410" y="5096934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76" name="Right Arrow 75"/>
          <p:cNvSpPr/>
          <p:nvPr/>
        </p:nvSpPr>
        <p:spPr>
          <a:xfrm rot="18322281">
            <a:off x="5554133" y="4944532"/>
            <a:ext cx="914400" cy="389466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195732" y="1998134"/>
            <a:ext cx="81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4800" dirty="0" smtClean="0">
                <a:solidFill>
                  <a:srgbClr val="8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95068" y="1117600"/>
            <a:ext cx="81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4800" dirty="0" smtClean="0">
                <a:solidFill>
                  <a:srgbClr val="80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4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1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6" grpId="0" animBg="1"/>
      <p:bldP spid="10" grpId="0"/>
      <p:bldP spid="7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/>
          <a:lstStyle/>
          <a:p>
            <a:r>
              <a:rPr lang="en-US" dirty="0" smtClean="0"/>
              <a:t>Tree-of-Sets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604"/>
            <a:ext cx="8229600" cy="3310463"/>
          </a:xfrm>
          <a:ln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degree-3 tree with h vertices</a:t>
            </a:r>
          </a:p>
          <a:p>
            <a:r>
              <a:rPr lang="en-US" dirty="0" smtClean="0"/>
              <a:t>Every vertex a connected cluster of G</a:t>
            </a:r>
          </a:p>
          <a:p>
            <a:r>
              <a:rPr lang="en-US" dirty="0" smtClean="0"/>
              <a:t>Every edge – a collection of h paths in G</a:t>
            </a:r>
          </a:p>
          <a:p>
            <a:pPr lvl="1"/>
            <a:r>
              <a:rPr lang="en-US" dirty="0" smtClean="0"/>
              <a:t>the blue paths are node-disjoint from each other and internally disjoint from the clusters</a:t>
            </a:r>
          </a:p>
          <a:p>
            <a:r>
              <a:rPr lang="en-US" dirty="0" smtClean="0"/>
              <a:t>For each cluster, its interface is well-linked.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6773323" y="1032941"/>
            <a:ext cx="177800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h=</a:t>
            </a:r>
            <a:r>
              <a:rPr lang="en-US" sz="4000" dirty="0" err="1" smtClean="0"/>
              <a:t>k</a:t>
            </a:r>
            <a:r>
              <a:rPr lang="en-US" sz="4000" baseline="30000" dirty="0" err="1" smtClean="0"/>
              <a:t>ε</a:t>
            </a:r>
            <a:endParaRPr lang="en-US" sz="4000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474131" y="4758268"/>
            <a:ext cx="5401734" cy="1815882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/>
              <a:t>If the tree has height 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– done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Otherwise it has 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Will build a path-of-sets system on a </a:t>
            </a:r>
            <a:r>
              <a:rPr lang="en-US" sz="2800" dirty="0"/>
              <a:t>subset of </a:t>
            </a: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 leaves</a:t>
            </a:r>
            <a:endParaRPr lang="en-US" sz="2800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6155252" y="4867582"/>
            <a:ext cx="2743200" cy="1430472"/>
            <a:chOff x="2514600" y="4427325"/>
            <a:chExt cx="3511414" cy="1831066"/>
          </a:xfrm>
        </p:grpSpPr>
        <p:grpSp>
          <p:nvGrpSpPr>
            <p:cNvPr id="5" name="Group 4"/>
            <p:cNvGrpSpPr/>
            <p:nvPr/>
          </p:nvGrpSpPr>
          <p:grpSpPr>
            <a:xfrm>
              <a:off x="3522135" y="4690535"/>
              <a:ext cx="591891" cy="609600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234266" y="5088466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3952382" y="4427325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2810935" y="5401735"/>
              <a:ext cx="591891" cy="609600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 rot="15668821">
              <a:off x="4301068" y="4690536"/>
              <a:ext cx="591891" cy="609600"/>
              <a:chOff x="3522135" y="4690535"/>
              <a:chExt cx="591891" cy="60960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 rot="15668821">
              <a:off x="3589867" y="5350936"/>
              <a:ext cx="591891" cy="609600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5130800" y="5300136"/>
              <a:ext cx="591891" cy="609600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2514600" y="5801191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4038600" y="5740400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568814" y="5698067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4816410" y="5096934"/>
              <a:ext cx="457200" cy="457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2353723" y="2556941"/>
            <a:ext cx="4639744" cy="20997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800000"/>
                </a:solidFill>
              </a:rPr>
              <a:t>Assumption</a:t>
            </a:r>
            <a:r>
              <a:rPr lang="en-US" sz="4000" dirty="0" smtClean="0"/>
              <a:t>: the tree has h</a:t>
            </a:r>
            <a:r>
              <a:rPr lang="en-US" sz="4000" baseline="30000" dirty="0" smtClean="0"/>
              <a:t>1/4</a:t>
            </a:r>
            <a:r>
              <a:rPr lang="en-US" sz="4000" dirty="0" smtClean="0"/>
              <a:t> leaves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3184305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build="p" animBg="1"/>
      <p:bldP spid="38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/>
          <a:lstStyle/>
          <a:p>
            <a:r>
              <a:rPr lang="en-US" dirty="0" smtClean="0"/>
              <a:t>High-Level Idea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92016" y="2417109"/>
            <a:ext cx="886737" cy="913268"/>
            <a:chOff x="3522135" y="4690535"/>
            <a:chExt cx="591891" cy="609600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Oval 5"/>
          <p:cNvSpPr>
            <a:spLocks noChangeAspect="1"/>
          </p:cNvSpPr>
          <p:nvPr/>
        </p:nvSpPr>
        <p:spPr>
          <a:xfrm>
            <a:off x="1560748" y="3013266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2636586" y="2022781"/>
            <a:ext cx="684949" cy="68494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26537" y="3482588"/>
            <a:ext cx="886737" cy="913268"/>
            <a:chOff x="3522135" y="4690535"/>
            <a:chExt cx="591891" cy="609600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rot="15668821" flipH="1">
            <a:off x="3117112" y="2593312"/>
            <a:ext cx="777786" cy="810152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5668821" flipH="1">
            <a:off x="3208796" y="2521864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5668821" flipH="1">
            <a:off x="3320526" y="2433397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5668821" flipH="1">
            <a:off x="3383850" y="2343368"/>
            <a:ext cx="823024" cy="84730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15668821">
            <a:off x="2093489" y="3355685"/>
            <a:ext cx="886737" cy="913268"/>
            <a:chOff x="3522135" y="4690535"/>
            <a:chExt cx="591891" cy="609600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 rot="15668821">
            <a:off x="4402026" y="3330378"/>
            <a:ext cx="886737" cy="913268"/>
            <a:chOff x="3522135" y="4690535"/>
            <a:chExt cx="591891" cy="609600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Oval 11"/>
          <p:cNvSpPr>
            <a:spLocks noChangeAspect="1"/>
          </p:cNvSpPr>
          <p:nvPr/>
        </p:nvSpPr>
        <p:spPr>
          <a:xfrm>
            <a:off x="482585" y="4081030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2765755" y="3989956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5058234" y="3926536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931025" y="3025952"/>
            <a:ext cx="684951" cy="68495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431737" y="4430855"/>
            <a:ext cx="886737" cy="913268"/>
            <a:chOff x="3522135" y="4690535"/>
            <a:chExt cx="591891" cy="609600"/>
          </a:xfrm>
        </p:grpSpPr>
        <p:cxnSp>
          <p:nvCxnSpPr>
            <p:cNvPr id="37" name="Straight Connector 36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 rot="15668821">
            <a:off x="5598689" y="4303952"/>
            <a:ext cx="886737" cy="913268"/>
            <a:chOff x="3522135" y="4690535"/>
            <a:chExt cx="591891" cy="609600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987785" y="5029297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Oval 46"/>
          <p:cNvSpPr>
            <a:spLocks noChangeAspect="1"/>
          </p:cNvSpPr>
          <p:nvPr/>
        </p:nvSpPr>
        <p:spPr>
          <a:xfrm>
            <a:off x="6270955" y="4938223"/>
            <a:ext cx="684951" cy="684951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8114228">
            <a:off x="1540933" y="22860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8114228">
            <a:off x="406399" y="3437470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rved Left Arrow 3"/>
          <p:cNvSpPr/>
          <p:nvPr/>
        </p:nvSpPr>
        <p:spPr>
          <a:xfrm rot="16200000">
            <a:off x="1625597" y="3657599"/>
            <a:ext cx="778935" cy="1320800"/>
          </a:xfrm>
          <a:prstGeom prst="curvedLef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Left Arrow 48"/>
          <p:cNvSpPr/>
          <p:nvPr/>
        </p:nvSpPr>
        <p:spPr>
          <a:xfrm rot="16200000">
            <a:off x="5079998" y="4707466"/>
            <a:ext cx="778935" cy="1320800"/>
          </a:xfrm>
          <a:prstGeom prst="curvedLef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 rot="13162378" flipV="1">
            <a:off x="3200399" y="22860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3162378" flipV="1">
            <a:off x="4504265" y="32512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3075890" flipV="1">
            <a:off x="5808131" y="4216401"/>
            <a:ext cx="1253067" cy="28786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3093176" flipV="1">
            <a:off x="2518062" y="3470437"/>
            <a:ext cx="938723" cy="347821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8789563" flipV="1">
            <a:off x="2329868" y="2968260"/>
            <a:ext cx="787689" cy="285993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2198556" flipV="1">
            <a:off x="2938991" y="2982589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2198556" flipV="1">
            <a:off x="4140781" y="3945186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8294323" flipV="1">
            <a:off x="3954039" y="4602983"/>
            <a:ext cx="931135" cy="290376"/>
          </a:xfrm>
          <a:prstGeom prst="rightArrow">
            <a:avLst/>
          </a:prstGeom>
          <a:solidFill>
            <a:srgbClr val="800000"/>
          </a:solidFill>
          <a:ln>
            <a:solidFill>
              <a:srgbClr val="61260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871778" y="1041400"/>
            <a:ext cx="3272222" cy="2743200"/>
            <a:chOff x="5871778" y="1041400"/>
            <a:chExt cx="3272222" cy="2743200"/>
          </a:xfrm>
        </p:grpSpPr>
        <p:sp>
          <p:nvSpPr>
            <p:cNvPr id="59" name="Oval 58"/>
            <p:cNvSpPr/>
            <p:nvPr/>
          </p:nvSpPr>
          <p:spPr>
            <a:xfrm>
              <a:off x="6719289" y="1943606"/>
              <a:ext cx="1498866" cy="133229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/>
          </p:nvSpPr>
          <p:spPr>
            <a:xfrm rot="1362079">
              <a:off x="7945924" y="270160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 rot="1362079">
              <a:off x="7892504" y="28292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 rot="1362079">
              <a:off x="7839085" y="2956992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 rot="1362079">
              <a:off x="7785665" y="3084688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1362079" flipV="1">
              <a:off x="8005334" y="289856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362079" flipV="1">
              <a:off x="7951557" y="3027117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362079" flipV="1">
              <a:off x="7893295" y="3166388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71" idx="4"/>
            </p:cNvCxnSpPr>
            <p:nvPr/>
          </p:nvCxnSpPr>
          <p:spPr>
            <a:xfrm rot="1362079">
              <a:off x="7835123" y="3305208"/>
              <a:ext cx="73928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Oval 67"/>
            <p:cNvSpPr>
              <a:spLocks noChangeAspect="1"/>
            </p:cNvSpPr>
            <p:nvPr/>
          </p:nvSpPr>
          <p:spPr>
            <a:xfrm rot="1362079">
              <a:off x="8660773" y="300277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/>
            <p:cNvSpPr>
              <a:spLocks noChangeAspect="1"/>
            </p:cNvSpPr>
            <p:nvPr/>
          </p:nvSpPr>
          <p:spPr>
            <a:xfrm rot="1362079">
              <a:off x="8607353" y="313047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Oval 69"/>
            <p:cNvSpPr>
              <a:spLocks noChangeAspect="1"/>
            </p:cNvSpPr>
            <p:nvPr/>
          </p:nvSpPr>
          <p:spPr>
            <a:xfrm rot="1362079">
              <a:off x="8553933" y="3258167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 rot="1362079">
              <a:off x="8500513" y="338586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 rot="19791390">
              <a:off x="6231583" y="312548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 rot="19791390">
              <a:off x="6301093" y="324518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 rot="19791390">
              <a:off x="6370602" y="3364884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 rot="19791390">
              <a:off x="6440112" y="3484585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19791390" flipV="1">
              <a:off x="6260477" y="296124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9791390" flipV="1">
              <a:off x="6330451" y="3081749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9791390" flipV="1">
              <a:off x="6406262" y="3212301"/>
              <a:ext cx="74162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83" idx="4"/>
            </p:cNvCxnSpPr>
            <p:nvPr/>
          </p:nvCxnSpPr>
          <p:spPr>
            <a:xfrm rot="19791390">
              <a:off x="6482230" y="3343438"/>
              <a:ext cx="739284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Oval 79"/>
            <p:cNvSpPr>
              <a:spLocks noChangeAspect="1"/>
            </p:cNvSpPr>
            <p:nvPr/>
          </p:nvSpPr>
          <p:spPr>
            <a:xfrm rot="19791390">
              <a:off x="6903373" y="2737648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>
              <a:spLocks noChangeAspect="1"/>
            </p:cNvSpPr>
            <p:nvPr/>
          </p:nvSpPr>
          <p:spPr>
            <a:xfrm rot="19791390">
              <a:off x="6972882" y="2857349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 rot="19791390">
              <a:off x="7042392" y="2977050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Oval 82"/>
            <p:cNvSpPr>
              <a:spLocks noChangeAspect="1"/>
            </p:cNvSpPr>
            <p:nvPr/>
          </p:nvSpPr>
          <p:spPr>
            <a:xfrm rot="19791390">
              <a:off x="7111901" y="3096751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Oval 83"/>
            <p:cNvSpPr>
              <a:spLocks noChangeAspect="1"/>
            </p:cNvSpPr>
            <p:nvPr/>
          </p:nvSpPr>
          <p:spPr>
            <a:xfrm rot="16200000">
              <a:off x="7114674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>
              <a:spLocks noChangeAspect="1"/>
            </p:cNvSpPr>
            <p:nvPr/>
          </p:nvSpPr>
          <p:spPr>
            <a:xfrm rot="16200000">
              <a:off x="7253093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/>
            <p:cNvSpPr>
              <a:spLocks noChangeAspect="1"/>
            </p:cNvSpPr>
            <p:nvPr/>
          </p:nvSpPr>
          <p:spPr>
            <a:xfrm rot="16200000">
              <a:off x="7583293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>
              <a:spLocks noChangeAspect="1"/>
            </p:cNvSpPr>
            <p:nvPr/>
          </p:nvSpPr>
          <p:spPr>
            <a:xfrm rot="16200000">
              <a:off x="7721712" y="2149396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 rot="16200000">
              <a:off x="7116638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Oval 88"/>
            <p:cNvSpPr>
              <a:spLocks noChangeAspect="1"/>
            </p:cNvSpPr>
            <p:nvPr/>
          </p:nvSpPr>
          <p:spPr>
            <a:xfrm rot="16200000">
              <a:off x="7255057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 rot="16200000">
              <a:off x="7585256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 rot="16200000">
              <a:off x="7723675" y="1347543"/>
              <a:ext cx="103003" cy="9414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6965154" y="1041400"/>
              <a:ext cx="1035324" cy="56949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rot="1429031">
              <a:off x="8411905" y="2955785"/>
              <a:ext cx="732095" cy="7018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 rot="19960698">
              <a:off x="5871778" y="3082788"/>
              <a:ext cx="767817" cy="70181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>
              <a:stCxn id="84" idx="6"/>
              <a:endCxn id="88" idx="2"/>
            </p:cNvCxnSpPr>
            <p:nvPr/>
          </p:nvCxnSpPr>
          <p:spPr>
            <a:xfrm flipV="1">
              <a:off x="7166176" y="1446118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V="1">
              <a:off x="7293128" y="1441985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7629296" y="1437852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7779495" y="1433719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1" name="Straight Connector 100"/>
          <p:cNvCxnSpPr/>
          <p:nvPr/>
        </p:nvCxnSpPr>
        <p:spPr>
          <a:xfrm>
            <a:off x="7759461" y="2231037"/>
            <a:ext cx="205796" cy="4559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617635" y="2212496"/>
            <a:ext cx="267440" cy="627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7127012" y="2984691"/>
            <a:ext cx="7046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7180432" y="3126247"/>
            <a:ext cx="598874" cy="52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6958233" y="2231037"/>
            <a:ext cx="196524" cy="4896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>
            <a:off x="7027743" y="2231037"/>
            <a:ext cx="265433" cy="609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989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8" grpId="0" animBg="1"/>
      <p:bldP spid="4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8229600" cy="1143000"/>
          </a:xfrm>
        </p:spPr>
        <p:txBody>
          <a:bodyPr/>
          <a:lstStyle/>
          <a:p>
            <a:r>
              <a:rPr lang="en-US" dirty="0" smtClean="0"/>
              <a:t>High-Level Idea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8267" y="1320800"/>
            <a:ext cx="3657600" cy="2677656"/>
          </a:xfrm>
          <a:prstGeom prst="rect">
            <a:avLst/>
          </a:prstGeom>
          <a:noFill/>
          <a:ln>
            <a:solidFill>
              <a:srgbClr val="89101B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Stage 1</a:t>
            </a:r>
            <a:r>
              <a:rPr lang="en-US" sz="2800" dirty="0" smtClean="0"/>
              <a:t>: connect every leaf to the root by many disjoint paths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Stage 2</a:t>
            </a:r>
            <a:r>
              <a:rPr lang="en-US" sz="2800" dirty="0" smtClean="0"/>
              <a:t>: exploit these paths to build a path-of-sets system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330188" y="2886364"/>
            <a:ext cx="6473321" cy="3691467"/>
            <a:chOff x="330188" y="2886364"/>
            <a:chExt cx="6473321" cy="3691467"/>
          </a:xfrm>
        </p:grpSpPr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106" name="Straight Connector 105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reeform 113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129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482585" y="2954114"/>
            <a:ext cx="6473321" cy="3691467"/>
            <a:chOff x="482585" y="2022781"/>
            <a:chExt cx="6473321" cy="3691467"/>
          </a:xfrm>
        </p:grpSpPr>
        <p:grpSp>
          <p:nvGrpSpPr>
            <p:cNvPr id="51" name="Group 50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oup 65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025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2585" y="2954096"/>
            <a:ext cx="6473321" cy="3691467"/>
            <a:chOff x="482585" y="2022781"/>
            <a:chExt cx="6473321" cy="3691467"/>
          </a:xfrm>
        </p:grpSpPr>
        <p:grpSp>
          <p:nvGrpSpPr>
            <p:cNvPr id="5" name="Group 4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24672" y="552946"/>
            <a:ext cx="2131060" cy="2397760"/>
            <a:chOff x="224672" y="552946"/>
            <a:chExt cx="2131060" cy="2397760"/>
          </a:xfrm>
        </p:grpSpPr>
        <p:sp>
          <p:nvSpPr>
            <p:cNvPr id="49" name="Oval 48"/>
            <p:cNvSpPr/>
            <p:nvPr/>
          </p:nvSpPr>
          <p:spPr>
            <a:xfrm>
              <a:off x="393700" y="1147741"/>
              <a:ext cx="1745388" cy="1332293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6" name="Group 105"/>
            <p:cNvGrpSpPr/>
            <p:nvPr/>
          </p:nvGrpSpPr>
          <p:grpSpPr>
            <a:xfrm rot="2042887">
              <a:off x="224672" y="1975346"/>
              <a:ext cx="873760" cy="899160"/>
              <a:chOff x="910472" y="552946"/>
              <a:chExt cx="873760" cy="89916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77" name="Oval 76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3" name="Oval 92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4" name="Group 93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95" name="Oval 9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7" name="Oval 9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8" name="Group 97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99" name="Oval 98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100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101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03" name="Oval 102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04" name="Straight Connector 103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7" name="Group 106"/>
            <p:cNvGrpSpPr/>
            <p:nvPr/>
          </p:nvGrpSpPr>
          <p:grpSpPr>
            <a:xfrm>
              <a:off x="910472" y="552946"/>
              <a:ext cx="873760" cy="899160"/>
              <a:chOff x="910472" y="552946"/>
              <a:chExt cx="873760" cy="899160"/>
            </a:xfrm>
          </p:grpSpPr>
          <p:grpSp>
            <p:nvGrpSpPr>
              <p:cNvPr id="108" name="Group 107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21" name="Oval 120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22" name="Straight Connector 121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8" name="Oval 117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Oval 119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5" name="Oval 11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6" name="Straight Connector 11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Oval 11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12" name="Oval 111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24" name="Group 123"/>
            <p:cNvGrpSpPr/>
            <p:nvPr/>
          </p:nvGrpSpPr>
          <p:grpSpPr>
            <a:xfrm rot="19662518">
              <a:off x="1481972" y="2051546"/>
              <a:ext cx="873760" cy="899160"/>
              <a:chOff x="910472" y="552946"/>
              <a:chExt cx="873760" cy="899160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16343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8" name="Oval 137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9" name="Straight Connector 138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0" name="Oval 139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13930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5" name="Oval 134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Oval 136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11517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32" name="Oval 131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3" name="Straight Connector 132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4" name="Oval 133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8" name="Group 127"/>
              <p:cNvGrpSpPr/>
              <p:nvPr/>
            </p:nvGrpSpPr>
            <p:grpSpPr>
              <a:xfrm>
                <a:off x="910472" y="552946"/>
                <a:ext cx="149860" cy="899160"/>
                <a:chOff x="1634372" y="552946"/>
                <a:chExt cx="149860" cy="899160"/>
              </a:xfrm>
            </p:grpSpPr>
            <p:sp>
              <p:nvSpPr>
                <p:cNvPr id="129" name="Oval 128"/>
                <p:cNvSpPr>
                  <a:spLocks/>
                </p:cNvSpPr>
                <p:nvPr/>
              </p:nvSpPr>
              <p:spPr>
                <a:xfrm rot="16200000">
                  <a:off x="1647072" y="1314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1713128" y="637854"/>
                  <a:ext cx="1963" cy="69885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Oval 130"/>
                <p:cNvSpPr>
                  <a:spLocks/>
                </p:cNvSpPr>
                <p:nvPr/>
              </p:nvSpPr>
              <p:spPr>
                <a:xfrm rot="16200000">
                  <a:off x="1634372" y="552946"/>
                  <a:ext cx="137160" cy="13716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141" name="Right Arrow 140"/>
          <p:cNvSpPr/>
          <p:nvPr/>
        </p:nvSpPr>
        <p:spPr>
          <a:xfrm rot="15221536">
            <a:off x="943445" y="3174778"/>
            <a:ext cx="1223851" cy="183679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ounded Rectangle 141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3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2585" y="2954096"/>
            <a:ext cx="6473321" cy="3691467"/>
            <a:chOff x="482585" y="2022781"/>
            <a:chExt cx="6473321" cy="3691467"/>
          </a:xfrm>
        </p:grpSpPr>
        <p:grpSp>
          <p:nvGrpSpPr>
            <p:cNvPr id="5" name="Group 4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58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1560748" y="301326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926537" y="3482588"/>
              <a:ext cx="886737" cy="913268"/>
              <a:chOff x="3522135" y="4690535"/>
              <a:chExt cx="591891" cy="609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 rot="15668821" flipH="1">
              <a:off x="3117112" y="2593312"/>
              <a:ext cx="777786" cy="810152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5668821" flipH="1">
              <a:off x="3208796" y="2521864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5668821" flipH="1">
              <a:off x="3320526" y="2433397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5668821" flipH="1">
              <a:off x="3383850" y="2343368"/>
              <a:ext cx="823024" cy="847309"/>
            </a:xfrm>
            <a:prstGeom prst="line">
              <a:avLst/>
            </a:prstGeom>
            <a:ln>
              <a:solidFill>
                <a:srgbClr val="0058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 rot="15668821">
              <a:off x="2093489" y="3355685"/>
              <a:ext cx="886737" cy="913268"/>
              <a:chOff x="3522135" y="4690535"/>
              <a:chExt cx="591891" cy="609600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 rot="15668821">
              <a:off x="4402026" y="3330378"/>
              <a:ext cx="886737" cy="913268"/>
              <a:chOff x="3522135" y="4690535"/>
              <a:chExt cx="591891" cy="609600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2585" y="408103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765755" y="398995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5058234" y="3926536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931025" y="3025952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431737" y="4430855"/>
              <a:ext cx="886737" cy="913268"/>
              <a:chOff x="3522135" y="4690535"/>
              <a:chExt cx="591891" cy="6096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 rot="15668821">
              <a:off x="5598689" y="4303952"/>
              <a:ext cx="886737" cy="913268"/>
              <a:chOff x="3522135" y="4690535"/>
              <a:chExt cx="591891" cy="609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987785" y="5029297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/>
          </p:nvSpPr>
          <p:spPr>
            <a:xfrm>
              <a:off x="6270955" y="493822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Oval 48"/>
          <p:cNvSpPr/>
          <p:nvPr/>
        </p:nvSpPr>
        <p:spPr>
          <a:xfrm>
            <a:off x="393700" y="1147741"/>
            <a:ext cx="1745388" cy="133229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/>
          </p:cNvSpPr>
          <p:nvPr/>
        </p:nvSpPr>
        <p:spPr>
          <a:xfrm rot="18242887">
            <a:off x="684816" y="2878238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 rot="2042887" flipV="1">
            <a:off x="972990" y="226821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3" name="Oval 92"/>
          <p:cNvSpPr>
            <a:spLocks/>
          </p:cNvSpPr>
          <p:nvPr/>
        </p:nvSpPr>
        <p:spPr>
          <a:xfrm rot="18242887">
            <a:off x="1100928" y="2239758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>
            <a:spLocks/>
          </p:cNvSpPr>
          <p:nvPr/>
        </p:nvSpPr>
        <p:spPr>
          <a:xfrm rot="18242887">
            <a:off x="484882" y="274313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Straight Connector 95"/>
          <p:cNvCxnSpPr/>
          <p:nvPr/>
        </p:nvCxnSpPr>
        <p:spPr>
          <a:xfrm rot="2042887" flipV="1">
            <a:off x="773056" y="213311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Oval 96"/>
          <p:cNvSpPr>
            <a:spLocks/>
          </p:cNvSpPr>
          <p:nvPr/>
        </p:nvSpPr>
        <p:spPr>
          <a:xfrm rot="18242887">
            <a:off x="900994" y="210465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Oval 141"/>
          <p:cNvSpPr>
            <a:spLocks/>
          </p:cNvSpPr>
          <p:nvPr/>
        </p:nvSpPr>
        <p:spPr>
          <a:xfrm rot="18242887">
            <a:off x="1104196" y="224434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8" name="Group 97"/>
          <p:cNvGrpSpPr/>
          <p:nvPr/>
        </p:nvGrpSpPr>
        <p:grpSpPr>
          <a:xfrm rot="2042887">
            <a:off x="486655" y="1907795"/>
            <a:ext cx="149860" cy="899160"/>
            <a:chOff x="1634372" y="552946"/>
            <a:chExt cx="149860" cy="899160"/>
          </a:xfrm>
        </p:grpSpPr>
        <p:sp>
          <p:nvSpPr>
            <p:cNvPr id="99" name="Oval 98"/>
            <p:cNvSpPr>
              <a:spLocks/>
            </p:cNvSpPr>
            <p:nvPr/>
          </p:nvSpPr>
          <p:spPr>
            <a:xfrm rot="16200000">
              <a:off x="1647072" y="1314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1713128" y="637854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Oval 100"/>
            <p:cNvSpPr>
              <a:spLocks/>
            </p:cNvSpPr>
            <p:nvPr/>
          </p:nvSpPr>
          <p:spPr>
            <a:xfrm rot="16200000">
              <a:off x="1634372" y="552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/>
          <p:cNvGrpSpPr/>
          <p:nvPr/>
        </p:nvGrpSpPr>
        <p:grpSpPr>
          <a:xfrm rot="2042887">
            <a:off x="286722" y="1772694"/>
            <a:ext cx="149860" cy="899160"/>
            <a:chOff x="1634372" y="552946"/>
            <a:chExt cx="149860" cy="899160"/>
          </a:xfrm>
        </p:grpSpPr>
        <p:sp>
          <p:nvSpPr>
            <p:cNvPr id="103" name="Oval 102"/>
            <p:cNvSpPr>
              <a:spLocks/>
            </p:cNvSpPr>
            <p:nvPr/>
          </p:nvSpPr>
          <p:spPr>
            <a:xfrm rot="16200000">
              <a:off x="1647072" y="1314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V="1">
              <a:off x="1713128" y="637854"/>
              <a:ext cx="1963" cy="69885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Oval 104"/>
            <p:cNvSpPr>
              <a:spLocks/>
            </p:cNvSpPr>
            <p:nvPr/>
          </p:nvSpPr>
          <p:spPr>
            <a:xfrm rot="16200000">
              <a:off x="1634372" y="552946"/>
              <a:ext cx="137160" cy="13716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1" name="Oval 120"/>
          <p:cNvSpPr>
            <a:spLocks/>
          </p:cNvSpPr>
          <p:nvPr/>
        </p:nvSpPr>
        <p:spPr>
          <a:xfrm rot="16200000">
            <a:off x="16470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2" name="Straight Connector 121"/>
          <p:cNvCxnSpPr/>
          <p:nvPr/>
        </p:nvCxnSpPr>
        <p:spPr>
          <a:xfrm flipV="1">
            <a:off x="17131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3" name="Oval 122"/>
          <p:cNvSpPr>
            <a:spLocks/>
          </p:cNvSpPr>
          <p:nvPr/>
        </p:nvSpPr>
        <p:spPr>
          <a:xfrm rot="16200000">
            <a:off x="16343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Oval 117"/>
          <p:cNvSpPr>
            <a:spLocks/>
          </p:cNvSpPr>
          <p:nvPr/>
        </p:nvSpPr>
        <p:spPr>
          <a:xfrm rot="16200000">
            <a:off x="14057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9" name="Straight Connector 118"/>
          <p:cNvCxnSpPr/>
          <p:nvPr/>
        </p:nvCxnSpPr>
        <p:spPr>
          <a:xfrm flipV="1">
            <a:off x="14718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0" name="Oval 119"/>
          <p:cNvSpPr>
            <a:spLocks/>
          </p:cNvSpPr>
          <p:nvPr/>
        </p:nvSpPr>
        <p:spPr>
          <a:xfrm rot="16200000">
            <a:off x="13930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Oval 114"/>
          <p:cNvSpPr>
            <a:spLocks/>
          </p:cNvSpPr>
          <p:nvPr/>
        </p:nvSpPr>
        <p:spPr>
          <a:xfrm rot="16200000">
            <a:off x="11644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12305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Oval 116"/>
          <p:cNvSpPr>
            <a:spLocks/>
          </p:cNvSpPr>
          <p:nvPr/>
        </p:nvSpPr>
        <p:spPr>
          <a:xfrm rot="16200000">
            <a:off x="11517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>
            <a:spLocks/>
          </p:cNvSpPr>
          <p:nvPr/>
        </p:nvSpPr>
        <p:spPr>
          <a:xfrm rot="16200000">
            <a:off x="923172" y="1314946"/>
            <a:ext cx="137160" cy="1371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989228" y="637854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Oval 113"/>
          <p:cNvSpPr>
            <a:spLocks/>
          </p:cNvSpPr>
          <p:nvPr/>
        </p:nvSpPr>
        <p:spPr>
          <a:xfrm rot="16200000">
            <a:off x="910472" y="55294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Oval 137"/>
          <p:cNvSpPr>
            <a:spLocks/>
          </p:cNvSpPr>
          <p:nvPr/>
        </p:nvSpPr>
        <p:spPr>
          <a:xfrm rot="14262518">
            <a:off x="2365152" y="255786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9" name="Straight Connector 138"/>
          <p:cNvCxnSpPr/>
          <p:nvPr/>
        </p:nvCxnSpPr>
        <p:spPr>
          <a:xfrm rot="19662518" flipV="1">
            <a:off x="2219761" y="1942881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0" name="Oval 139"/>
          <p:cNvSpPr>
            <a:spLocks/>
          </p:cNvSpPr>
          <p:nvPr/>
        </p:nvSpPr>
        <p:spPr>
          <a:xfrm rot="14262518">
            <a:off x="1947336" y="1920500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5" name="Oval 134"/>
          <p:cNvSpPr>
            <a:spLocks/>
          </p:cNvSpPr>
          <p:nvPr/>
        </p:nvSpPr>
        <p:spPr>
          <a:xfrm rot="14262518">
            <a:off x="2161171" y="2686775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6" name="Straight Connector 135"/>
          <p:cNvCxnSpPr/>
          <p:nvPr/>
        </p:nvCxnSpPr>
        <p:spPr>
          <a:xfrm rot="19662518" flipV="1">
            <a:off x="2015780" y="2071790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7" name="Oval 136"/>
          <p:cNvSpPr>
            <a:spLocks/>
          </p:cNvSpPr>
          <p:nvPr/>
        </p:nvSpPr>
        <p:spPr>
          <a:xfrm rot="14262518">
            <a:off x="1743355" y="2049409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Oval 131"/>
          <p:cNvSpPr>
            <a:spLocks/>
          </p:cNvSpPr>
          <p:nvPr/>
        </p:nvSpPr>
        <p:spPr>
          <a:xfrm rot="14262518">
            <a:off x="1957189" y="2815683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3" name="Straight Connector 132"/>
          <p:cNvCxnSpPr/>
          <p:nvPr/>
        </p:nvCxnSpPr>
        <p:spPr>
          <a:xfrm rot="19662518" flipV="1">
            <a:off x="1811798" y="2200698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/>
          </p:cNvSpPr>
          <p:nvPr/>
        </p:nvSpPr>
        <p:spPr>
          <a:xfrm rot="14262518">
            <a:off x="1539373" y="2178317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9" name="Oval 128"/>
          <p:cNvSpPr>
            <a:spLocks/>
          </p:cNvSpPr>
          <p:nvPr/>
        </p:nvSpPr>
        <p:spPr>
          <a:xfrm rot="14262518">
            <a:off x="1753208" y="2944592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0" name="Straight Connector 129"/>
          <p:cNvCxnSpPr/>
          <p:nvPr/>
        </p:nvCxnSpPr>
        <p:spPr>
          <a:xfrm rot="19662518" flipV="1">
            <a:off x="1607817" y="2329607"/>
            <a:ext cx="1963" cy="6988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1" name="Oval 130"/>
          <p:cNvSpPr>
            <a:spLocks/>
          </p:cNvSpPr>
          <p:nvPr/>
        </p:nvSpPr>
        <p:spPr>
          <a:xfrm rot="14262518">
            <a:off x="1335392" y="2307226"/>
            <a:ext cx="137160" cy="1371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Right Arrow 140"/>
          <p:cNvSpPr/>
          <p:nvPr/>
        </p:nvSpPr>
        <p:spPr>
          <a:xfrm rot="15221536">
            <a:off x="943445" y="3174778"/>
            <a:ext cx="1223851" cy="183679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112" idx="2"/>
            <a:endCxn id="97" idx="7"/>
          </p:cNvCxnSpPr>
          <p:nvPr/>
        </p:nvCxnSpPr>
        <p:spPr>
          <a:xfrm flipH="1">
            <a:off x="956545" y="1452106"/>
            <a:ext cx="35207" cy="653801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190005" y="1452107"/>
            <a:ext cx="21880" cy="778607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1389598" y="1485900"/>
            <a:ext cx="58202" cy="82101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endCxn id="134" idx="5"/>
          </p:cNvCxnSpPr>
          <p:nvPr/>
        </p:nvCxnSpPr>
        <p:spPr>
          <a:xfrm flipH="1">
            <a:off x="1623040" y="1456194"/>
            <a:ext cx="66686" cy="723804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>
                <a:solidFill>
                  <a:srgbClr val="FFD5B5"/>
                </a:solidFill>
              </a:rPr>
              <a:t>each leaf gets h</a:t>
            </a:r>
            <a:r>
              <a:rPr lang="en-US" sz="2800" baseline="30000" dirty="0" smtClean="0">
                <a:solidFill>
                  <a:srgbClr val="FFD5B5"/>
                </a:solidFill>
              </a:rPr>
              <a:t>3/4</a:t>
            </a:r>
            <a:r>
              <a:rPr lang="en-US" sz="2800" dirty="0" smtClean="0">
                <a:solidFill>
                  <a:srgbClr val="FFD5B5"/>
                </a:solidFill>
              </a:rPr>
              <a:t> green paths</a:t>
            </a:r>
            <a:endParaRPr lang="en-US" sz="2800" dirty="0">
              <a:solidFill>
                <a:srgbClr val="FFD5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09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3CC053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28AE1E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</p:cNvCxnSpPr>
          <p:nvPr/>
        </p:nvCxnSpPr>
        <p:spPr>
          <a:xfrm flipH="1">
            <a:off x="3168888" y="2219780"/>
            <a:ext cx="1657606" cy="1281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  <a:ln w="5715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240483" y="1369367"/>
            <a:ext cx="1068369" cy="1518573"/>
            <a:chOff x="485676" y="2169790"/>
            <a:chExt cx="1068369" cy="1518573"/>
          </a:xfrm>
        </p:grpSpPr>
        <p:sp>
          <p:nvSpPr>
            <p:cNvPr id="6" name="Oval 5"/>
            <p:cNvSpPr/>
            <p:nvPr/>
          </p:nvSpPr>
          <p:spPr>
            <a:xfrm>
              <a:off x="661793" y="2917561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3" name="Straight Connector 12"/>
            <p:cNvCxnSpPr>
              <a:stCxn id="6" idx="7"/>
              <a:endCxn id="5" idx="2"/>
            </p:cNvCxnSpPr>
            <p:nvPr/>
          </p:nvCxnSpPr>
          <p:spPr>
            <a:xfrm flipV="1">
              <a:off x="865212" y="2701682"/>
              <a:ext cx="429993" cy="2544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6" idx="5"/>
              <a:endCxn id="7" idx="1"/>
            </p:cNvCxnSpPr>
            <p:nvPr/>
          </p:nvCxnSpPr>
          <p:spPr>
            <a:xfrm>
              <a:off x="865212" y="3142526"/>
              <a:ext cx="464894" cy="2471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85676" y="251745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66487" y="3288253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295205" y="2569900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295205" y="3351078"/>
              <a:ext cx="238320" cy="263563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15" name="Straight Connector 14"/>
            <p:cNvCxnSpPr>
              <a:stCxn id="5" idx="4"/>
              <a:endCxn id="7" idx="0"/>
            </p:cNvCxnSpPr>
            <p:nvPr/>
          </p:nvCxnSpPr>
          <p:spPr>
            <a:xfrm>
              <a:off x="1414365" y="2833463"/>
              <a:ext cx="0" cy="5176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106167" y="2169790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4961455" y="1388533"/>
            <a:ext cx="4013211" cy="1947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 parallel blue edges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each leaf gets h</a:t>
            </a:r>
            <a:r>
              <a:rPr lang="en-US" sz="2800" baseline="30000" dirty="0" smtClean="0"/>
              <a:t>3/4</a:t>
            </a:r>
            <a:r>
              <a:rPr lang="en-US" sz="2800" dirty="0" smtClean="0"/>
              <a:t> green paths</a:t>
            </a:r>
            <a:endParaRPr lang="en-US" sz="28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451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>
            <a:xfrm flipH="1">
              <a:off x="723463" y="3352801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2533" y="1523999"/>
            <a:ext cx="8449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Every leaf receives h</a:t>
            </a:r>
            <a:r>
              <a:rPr lang="en-US" sz="2800" baseline="30000" dirty="0" smtClean="0"/>
              <a:t>3/4</a:t>
            </a:r>
            <a:r>
              <a:rPr lang="en-US" sz="2800" dirty="0" smtClean="0"/>
              <a:t> flow units from the root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Will exploit these flows to build a path-of-sets system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Process the tree from top to bottom</a:t>
            </a:r>
          </a:p>
        </p:txBody>
      </p:sp>
    </p:spTree>
    <p:extLst>
      <p:ext uri="{BB962C8B-B14F-4D97-AF65-F5344CB8AC3E}">
        <p14:creationId xmlns:p14="http://schemas.microsoft.com/office/powerpoint/2010/main" val="533091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70639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69333" y="2438400"/>
            <a:ext cx="2675466" cy="2878667"/>
          </a:xfrm>
          <a:custGeom>
            <a:avLst/>
            <a:gdLst>
              <a:gd name="connsiteX0" fmla="*/ 1016000 w 2675466"/>
              <a:gd name="connsiteY0" fmla="*/ 0 h 2878667"/>
              <a:gd name="connsiteX1" fmla="*/ 0 w 2675466"/>
              <a:gd name="connsiteY1" fmla="*/ 1100667 h 2878667"/>
              <a:gd name="connsiteX2" fmla="*/ 16933 w 2675466"/>
              <a:gd name="connsiteY2" fmla="*/ 2878667 h 2878667"/>
              <a:gd name="connsiteX3" fmla="*/ 2675466 w 2675466"/>
              <a:gd name="connsiteY3" fmla="*/ 2810933 h 2878667"/>
              <a:gd name="connsiteX4" fmla="*/ 1337733 w 2675466"/>
              <a:gd name="connsiteY4" fmla="*/ 152400 h 2878667"/>
              <a:gd name="connsiteX5" fmla="*/ 965200 w 2675466"/>
              <a:gd name="connsiteY5" fmla="*/ 84667 h 2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466" h="2878667">
                <a:moveTo>
                  <a:pt x="1016000" y="0"/>
                </a:moveTo>
                <a:lnTo>
                  <a:pt x="0" y="1100667"/>
                </a:lnTo>
                <a:lnTo>
                  <a:pt x="16933" y="2878667"/>
                </a:lnTo>
                <a:lnTo>
                  <a:pt x="2675466" y="2810933"/>
                </a:lnTo>
                <a:lnTo>
                  <a:pt x="1337733" y="152400"/>
                </a:lnTo>
                <a:lnTo>
                  <a:pt x="965200" y="846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>
            <a:off x="4572000" y="1591733"/>
            <a:ext cx="0" cy="526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702451" y="1734915"/>
            <a:ext cx="4131735" cy="3222133"/>
            <a:chOff x="4702451" y="1734915"/>
            <a:chExt cx="4131735" cy="3222133"/>
          </a:xfrm>
        </p:grpSpPr>
        <p:grpSp>
          <p:nvGrpSpPr>
            <p:cNvPr id="76" name="Group 75"/>
            <p:cNvGrpSpPr/>
            <p:nvPr/>
          </p:nvGrpSpPr>
          <p:grpSpPr>
            <a:xfrm>
              <a:off x="5650581" y="2040616"/>
              <a:ext cx="687438" cy="708006"/>
              <a:chOff x="3522135" y="4690535"/>
              <a:chExt cx="591891" cy="609600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Oval 80"/>
            <p:cNvSpPr>
              <a:spLocks noChangeAspect="1"/>
            </p:cNvSpPr>
            <p:nvPr/>
          </p:nvSpPr>
          <p:spPr>
            <a:xfrm>
              <a:off x="6150280" y="1734915"/>
              <a:ext cx="531003" cy="53100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5" name="Group 84"/>
            <p:cNvGrpSpPr/>
            <p:nvPr/>
          </p:nvGrpSpPr>
          <p:grpSpPr>
            <a:xfrm rot="16488509">
              <a:off x="7361401" y="2840512"/>
              <a:ext cx="687438" cy="708006"/>
              <a:chOff x="3522135" y="4690535"/>
              <a:chExt cx="591891" cy="609600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7061896" y="2538872"/>
              <a:ext cx="531004" cy="531004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7384432" y="3408581"/>
              <a:ext cx="1313596" cy="1107579"/>
              <a:chOff x="1807071" y="4351003"/>
              <a:chExt cx="1694429" cy="1428684"/>
            </a:xfrm>
          </p:grpSpPr>
          <p:grpSp>
            <p:nvGrpSpPr>
              <p:cNvPr id="99" name="Group 9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106" name="Straight Connector 10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9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102" name="Straight Connector 10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1" name="Oval 10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702451" y="3706850"/>
              <a:ext cx="2542368" cy="531003"/>
              <a:chOff x="4770186" y="5603381"/>
              <a:chExt cx="2542368" cy="531003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5198080" y="5723596"/>
                <a:ext cx="695211" cy="365760"/>
                <a:chOff x="2454880" y="5351062"/>
                <a:chExt cx="695211" cy="457200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Group 146"/>
              <p:cNvGrpSpPr/>
              <p:nvPr/>
            </p:nvGrpSpPr>
            <p:grpSpPr>
              <a:xfrm>
                <a:off x="6231013" y="5723596"/>
                <a:ext cx="695211" cy="365760"/>
                <a:chOff x="2454880" y="5351062"/>
                <a:chExt cx="695211" cy="457200"/>
              </a:xfrm>
            </p:grpSpPr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2454880" y="53510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2454880" y="55034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2454880" y="56558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>
                  <a:off x="2454880" y="5808262"/>
                  <a:ext cx="695211" cy="0"/>
                </a:xfrm>
                <a:prstGeom prst="line">
                  <a:avLst/>
                </a:prstGeom>
                <a:ln w="38100" cmpd="sng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0" name="Oval 89"/>
              <p:cNvSpPr>
                <a:spLocks noChangeAspect="1"/>
              </p:cNvSpPr>
              <p:nvPr/>
            </p:nvSpPr>
            <p:spPr>
              <a:xfrm>
                <a:off x="4770186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91" name="Oval 90"/>
              <p:cNvSpPr>
                <a:spLocks noChangeAspect="1"/>
              </p:cNvSpPr>
              <p:nvPr/>
            </p:nvSpPr>
            <p:spPr>
              <a:xfrm>
                <a:off x="5816409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  <p:sp>
            <p:nvSpPr>
              <p:cNvPr id="92" name="Oval 91"/>
              <p:cNvSpPr>
                <a:spLocks noChangeAspect="1"/>
              </p:cNvSpPr>
              <p:nvPr/>
            </p:nvSpPr>
            <p:spPr>
              <a:xfrm>
                <a:off x="6781551" y="5603381"/>
                <a:ext cx="531003" cy="531003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7134839" y="4386663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8303183" y="4426045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6510959" y="2193280"/>
              <a:ext cx="550937" cy="571713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16200000" flipH="1">
              <a:off x="6579811" y="2163846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H="1">
              <a:off x="6638812" y="2095010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16200000" flipH="1">
              <a:off x="6697812" y="2036009"/>
              <a:ext cx="520266" cy="522037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>
              <a:spLocks noChangeAspect="1"/>
            </p:cNvSpPr>
            <p:nvPr/>
          </p:nvSpPr>
          <p:spPr>
            <a:xfrm>
              <a:off x="5384697" y="2502783"/>
              <a:ext cx="625131" cy="53100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367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169333" y="2438400"/>
            <a:ext cx="2675466" cy="2878667"/>
          </a:xfrm>
          <a:custGeom>
            <a:avLst/>
            <a:gdLst>
              <a:gd name="connsiteX0" fmla="*/ 1016000 w 2675466"/>
              <a:gd name="connsiteY0" fmla="*/ 0 h 2878667"/>
              <a:gd name="connsiteX1" fmla="*/ 0 w 2675466"/>
              <a:gd name="connsiteY1" fmla="*/ 1100667 h 2878667"/>
              <a:gd name="connsiteX2" fmla="*/ 16933 w 2675466"/>
              <a:gd name="connsiteY2" fmla="*/ 2878667 h 2878667"/>
              <a:gd name="connsiteX3" fmla="*/ 2675466 w 2675466"/>
              <a:gd name="connsiteY3" fmla="*/ 2810933 h 2878667"/>
              <a:gd name="connsiteX4" fmla="*/ 1337733 w 2675466"/>
              <a:gd name="connsiteY4" fmla="*/ 152400 h 2878667"/>
              <a:gd name="connsiteX5" fmla="*/ 965200 w 2675466"/>
              <a:gd name="connsiteY5" fmla="*/ 84667 h 287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5466" h="2878667">
                <a:moveTo>
                  <a:pt x="1016000" y="0"/>
                </a:moveTo>
                <a:lnTo>
                  <a:pt x="0" y="1100667"/>
                </a:lnTo>
                <a:lnTo>
                  <a:pt x="16933" y="2878667"/>
                </a:lnTo>
                <a:lnTo>
                  <a:pt x="2675466" y="2810933"/>
                </a:lnTo>
                <a:lnTo>
                  <a:pt x="1337733" y="152400"/>
                </a:lnTo>
                <a:lnTo>
                  <a:pt x="965200" y="84667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282853" y="1717981"/>
            <a:ext cx="4114800" cy="3366536"/>
            <a:chOff x="790853" y="2022781"/>
            <a:chExt cx="5307746" cy="4342549"/>
          </a:xfrm>
        </p:grpSpPr>
        <p:grpSp>
          <p:nvGrpSpPr>
            <p:cNvPr id="4" name="Group 3"/>
            <p:cNvGrpSpPr/>
            <p:nvPr/>
          </p:nvGrpSpPr>
          <p:grpSpPr>
            <a:xfrm>
              <a:off x="1992016" y="2417109"/>
              <a:ext cx="886737" cy="913268"/>
              <a:chOff x="3522135" y="4690535"/>
              <a:chExt cx="591891" cy="6096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2636586" y="2022781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 rot="20659638">
              <a:off x="1062001" y="3516454"/>
              <a:ext cx="886737" cy="913268"/>
              <a:chOff x="3522135" y="4690535"/>
              <a:chExt cx="591891" cy="609600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17279209">
              <a:off x="1856427" y="3541948"/>
              <a:ext cx="886737" cy="913268"/>
              <a:chOff x="3522135" y="4690535"/>
              <a:chExt cx="591891" cy="609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 rot="16488509">
              <a:off x="4198830" y="3448909"/>
              <a:ext cx="886737" cy="913268"/>
              <a:chOff x="3522135" y="4690535"/>
              <a:chExt cx="591891" cy="609600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3812494" y="3059818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1507066" y="3013266"/>
              <a:ext cx="806366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1807071" y="4351003"/>
              <a:ext cx="1694429" cy="1428684"/>
              <a:chOff x="1807071" y="4351003"/>
              <a:chExt cx="1694429" cy="1428684"/>
            </a:xfrm>
          </p:grpSpPr>
          <p:grpSp>
            <p:nvGrpSpPr>
              <p:cNvPr id="46" name="Group 45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228538" y="4181670"/>
              <a:ext cx="1694429" cy="1428684"/>
              <a:chOff x="1807071" y="4351003"/>
              <a:chExt cx="1694429" cy="1428684"/>
            </a:xfrm>
          </p:grpSpPr>
          <p:grpSp>
            <p:nvGrpSpPr>
              <p:cNvPr id="59" name="Group 58"/>
              <p:cNvGrpSpPr/>
              <p:nvPr/>
            </p:nvGrpSpPr>
            <p:grpSpPr>
              <a:xfrm rot="20659638">
                <a:off x="1807071" y="4854191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0" name="Group 59"/>
              <p:cNvGrpSpPr/>
              <p:nvPr/>
            </p:nvGrpSpPr>
            <p:grpSpPr>
              <a:xfrm rot="17279209">
                <a:off x="2601497" y="4879685"/>
                <a:ext cx="886737" cy="913268"/>
                <a:chOff x="3522135" y="4690535"/>
                <a:chExt cx="591891" cy="6096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3522135" y="4690535"/>
                  <a:ext cx="423333" cy="429768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H="1">
                  <a:off x="3556002" y="47490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3615270" y="47998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flipH="1">
                  <a:off x="3666071" y="4850656"/>
                  <a:ext cx="447955" cy="449479"/>
                </a:xfrm>
                <a:prstGeom prst="line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2252136" y="4351003"/>
                <a:ext cx="806366" cy="684951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70" name="Oval 69"/>
            <p:cNvSpPr>
              <a:spLocks noChangeAspect="1"/>
            </p:cNvSpPr>
            <p:nvPr/>
          </p:nvSpPr>
          <p:spPr>
            <a:xfrm>
              <a:off x="790853" y="42749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1485119" y="5595715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2992185" y="5680381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4" name="Oval 73"/>
            <p:cNvSpPr>
              <a:spLocks noChangeAspect="1"/>
            </p:cNvSpPr>
            <p:nvPr/>
          </p:nvSpPr>
          <p:spPr>
            <a:xfrm>
              <a:off x="3906584" y="54433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5413650" y="5494113"/>
              <a:ext cx="684949" cy="68494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101831" y="2614033"/>
              <a:ext cx="710663" cy="7374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3190645" y="2576066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16200000" flipH="1">
              <a:off x="3266751" y="2487274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16200000" flipH="1">
              <a:off x="3342856" y="2411167"/>
              <a:ext cx="671100" cy="673384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16488509">
            <a:off x="7361401" y="2840512"/>
            <a:ext cx="687438" cy="708006"/>
            <a:chOff x="3522135" y="4690535"/>
            <a:chExt cx="591891" cy="609600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3522135" y="4690535"/>
              <a:ext cx="423333" cy="42976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H="1">
              <a:off x="3556002" y="47490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H="1">
              <a:off x="3615270" y="47998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3666071" y="4850656"/>
              <a:ext cx="447955" cy="449479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Oval 85"/>
          <p:cNvSpPr>
            <a:spLocks noChangeAspect="1"/>
          </p:cNvSpPr>
          <p:nvPr/>
        </p:nvSpPr>
        <p:spPr>
          <a:xfrm>
            <a:off x="7061896" y="2538872"/>
            <a:ext cx="531004" cy="5310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7" name="Oval 86"/>
          <p:cNvSpPr>
            <a:spLocks noChangeAspect="1"/>
          </p:cNvSpPr>
          <p:nvPr/>
        </p:nvSpPr>
        <p:spPr>
          <a:xfrm>
            <a:off x="5384697" y="2502783"/>
            <a:ext cx="625131" cy="53100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7384432" y="3408581"/>
            <a:ext cx="1313596" cy="1107579"/>
            <a:chOff x="1807071" y="4351003"/>
            <a:chExt cx="1694429" cy="1428684"/>
          </a:xfrm>
        </p:grpSpPr>
        <p:grpSp>
          <p:nvGrpSpPr>
            <p:cNvPr id="99" name="Group 98"/>
            <p:cNvGrpSpPr/>
            <p:nvPr/>
          </p:nvGrpSpPr>
          <p:grpSpPr>
            <a:xfrm rot="20659638">
              <a:off x="1807071" y="4854191"/>
              <a:ext cx="886737" cy="913268"/>
              <a:chOff x="3522135" y="4690535"/>
              <a:chExt cx="591891" cy="609600"/>
            </a:xfrm>
          </p:grpSpPr>
          <p:cxnSp>
            <p:nvCxnSpPr>
              <p:cNvPr id="106" name="Straight Connector 105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Group 99"/>
            <p:cNvGrpSpPr/>
            <p:nvPr/>
          </p:nvGrpSpPr>
          <p:grpSpPr>
            <a:xfrm rot="17279209">
              <a:off x="2601497" y="4879685"/>
              <a:ext cx="886737" cy="913268"/>
              <a:chOff x="3522135" y="4690535"/>
              <a:chExt cx="591891" cy="609600"/>
            </a:xfrm>
          </p:grpSpPr>
          <p:cxnSp>
            <p:nvCxnSpPr>
              <p:cNvPr id="102" name="Straight Connector 101"/>
              <p:cNvCxnSpPr/>
              <p:nvPr/>
            </p:nvCxnSpPr>
            <p:spPr>
              <a:xfrm flipH="1">
                <a:off x="3522135" y="4690535"/>
                <a:ext cx="423333" cy="429768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3556002" y="47490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3615270" y="47998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flipH="1">
                <a:off x="3666071" y="4850656"/>
                <a:ext cx="447955" cy="449479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Oval 100"/>
            <p:cNvSpPr>
              <a:spLocks noChangeAspect="1"/>
            </p:cNvSpPr>
            <p:nvPr/>
          </p:nvSpPr>
          <p:spPr>
            <a:xfrm>
              <a:off x="2252136" y="4351003"/>
              <a:ext cx="806366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02451" y="3706850"/>
            <a:ext cx="2542368" cy="531003"/>
            <a:chOff x="4770186" y="5603381"/>
            <a:chExt cx="2542368" cy="531003"/>
          </a:xfrm>
        </p:grpSpPr>
        <p:grpSp>
          <p:nvGrpSpPr>
            <p:cNvPr id="142" name="Group 141"/>
            <p:cNvGrpSpPr/>
            <p:nvPr/>
          </p:nvGrpSpPr>
          <p:grpSpPr>
            <a:xfrm>
              <a:off x="5198080" y="5723596"/>
              <a:ext cx="695211" cy="365760"/>
              <a:chOff x="2454880" y="5351062"/>
              <a:chExt cx="695211" cy="457200"/>
            </a:xfrm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/>
            <p:cNvGrpSpPr/>
            <p:nvPr/>
          </p:nvGrpSpPr>
          <p:grpSpPr>
            <a:xfrm>
              <a:off x="6231013" y="5723596"/>
              <a:ext cx="695211" cy="365760"/>
              <a:chOff x="2454880" y="5351062"/>
              <a:chExt cx="695211" cy="457200"/>
            </a:xfrm>
          </p:grpSpPr>
          <p:cxnSp>
            <p:nvCxnSpPr>
              <p:cNvPr id="148" name="Straight Connector 14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770186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5816409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6781551" y="5603381"/>
              <a:ext cx="531003" cy="53100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  <p:sp>
        <p:nvSpPr>
          <p:cNvPr id="93" name="Oval 92"/>
          <p:cNvSpPr>
            <a:spLocks noChangeAspect="1"/>
          </p:cNvSpPr>
          <p:nvPr/>
        </p:nvSpPr>
        <p:spPr>
          <a:xfrm>
            <a:off x="7134839" y="4386663"/>
            <a:ext cx="531003" cy="5310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8303183" y="4426045"/>
            <a:ext cx="531003" cy="5310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510959" y="2193280"/>
            <a:ext cx="550937" cy="57171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16200000" flipH="1">
            <a:off x="6579811" y="2163846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16200000" flipH="1">
            <a:off x="6638812" y="2095010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16200000" flipH="1">
            <a:off x="6697812" y="2036009"/>
            <a:ext cx="520266" cy="5220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1591733"/>
            <a:ext cx="0" cy="52662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780215" y="1795745"/>
            <a:ext cx="1447829" cy="197193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81" idx="2"/>
          </p:cNvCxnSpPr>
          <p:nvPr/>
        </p:nvCxnSpPr>
        <p:spPr>
          <a:xfrm flipH="1">
            <a:off x="4898750" y="2000417"/>
            <a:ext cx="1251530" cy="1733396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cxnSpLocks/>
          </p:cNvCxnSpPr>
          <p:nvPr/>
        </p:nvCxnSpPr>
        <p:spPr>
          <a:xfrm flipH="1">
            <a:off x="5000350" y="2025818"/>
            <a:ext cx="1234440" cy="1682595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>
            <a:spLocks noChangeAspect="1"/>
          </p:cNvSpPr>
          <p:nvPr/>
        </p:nvSpPr>
        <p:spPr>
          <a:xfrm>
            <a:off x="6150280" y="1734915"/>
            <a:ext cx="531003" cy="53100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698067" y="2184400"/>
            <a:ext cx="1134533" cy="1566333"/>
          </a:xfrm>
          <a:custGeom>
            <a:avLst/>
            <a:gdLst>
              <a:gd name="connsiteX0" fmla="*/ 516466 w 1134533"/>
              <a:gd name="connsiteY0" fmla="*/ 0 h 1566333"/>
              <a:gd name="connsiteX1" fmla="*/ 0 w 1134533"/>
              <a:gd name="connsiteY1" fmla="*/ 711200 h 1566333"/>
              <a:gd name="connsiteX2" fmla="*/ 1134533 w 1134533"/>
              <a:gd name="connsiteY2" fmla="*/ 1566333 h 156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4533" h="1566333">
                <a:moveTo>
                  <a:pt x="516466" y="0"/>
                </a:moveTo>
                <a:lnTo>
                  <a:pt x="0" y="711200"/>
                </a:lnTo>
                <a:lnTo>
                  <a:pt x="1134533" y="1566333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5791199" y="2252133"/>
            <a:ext cx="1126067" cy="1464734"/>
          </a:xfrm>
          <a:custGeom>
            <a:avLst/>
            <a:gdLst>
              <a:gd name="connsiteX0" fmla="*/ 474133 w 1126067"/>
              <a:gd name="connsiteY0" fmla="*/ 0 h 1464734"/>
              <a:gd name="connsiteX1" fmla="*/ 0 w 1126067"/>
              <a:gd name="connsiteY1" fmla="*/ 618067 h 1464734"/>
              <a:gd name="connsiteX2" fmla="*/ 1126067 w 1126067"/>
              <a:gd name="connsiteY2" fmla="*/ 1464734 h 14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067" h="1464734">
                <a:moveTo>
                  <a:pt x="474133" y="0"/>
                </a:moveTo>
                <a:lnTo>
                  <a:pt x="0" y="618067"/>
                </a:lnTo>
                <a:lnTo>
                  <a:pt x="1126067" y="1464734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875865" y="2243667"/>
            <a:ext cx="1126067" cy="1464734"/>
          </a:xfrm>
          <a:custGeom>
            <a:avLst/>
            <a:gdLst>
              <a:gd name="connsiteX0" fmla="*/ 474133 w 1126067"/>
              <a:gd name="connsiteY0" fmla="*/ 0 h 1464734"/>
              <a:gd name="connsiteX1" fmla="*/ 0 w 1126067"/>
              <a:gd name="connsiteY1" fmla="*/ 618067 h 1464734"/>
              <a:gd name="connsiteX2" fmla="*/ 1126067 w 1126067"/>
              <a:gd name="connsiteY2" fmla="*/ 1464734 h 14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6067" h="1464734">
                <a:moveTo>
                  <a:pt x="474133" y="0"/>
                </a:moveTo>
                <a:lnTo>
                  <a:pt x="0" y="618067"/>
                </a:lnTo>
                <a:lnTo>
                  <a:pt x="1126067" y="1464734"/>
                </a:lnTo>
              </a:path>
            </a:pathLst>
          </a:cu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64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1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82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482585" y="2954096"/>
            <a:ext cx="6473321" cy="3691467"/>
            <a:chOff x="330188" y="2886364"/>
            <a:chExt cx="6473321" cy="3691467"/>
          </a:xfrm>
        </p:grpSpPr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408351" y="3876849"/>
              <a:ext cx="684951" cy="684951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2484189" y="2886364"/>
              <a:ext cx="684949" cy="68494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7" name="Oval 196"/>
            <p:cNvSpPr>
              <a:spLocks noChangeAspect="1"/>
            </p:cNvSpPr>
            <p:nvPr/>
          </p:nvSpPr>
          <p:spPr>
            <a:xfrm>
              <a:off x="330188" y="4944613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4905837" y="4790119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199" name="Oval 198"/>
            <p:cNvSpPr>
              <a:spLocks noChangeAspect="1"/>
            </p:cNvSpPr>
            <p:nvPr/>
          </p:nvSpPr>
          <p:spPr>
            <a:xfrm>
              <a:off x="3778628" y="3889535"/>
              <a:ext cx="684951" cy="68495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6118558" y="5801806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cxnSp>
          <p:nvCxnSpPr>
            <p:cNvPr id="201" name="Straight Connector 200"/>
            <p:cNvCxnSpPr>
              <a:endCxn id="197" idx="0"/>
            </p:cNvCxnSpPr>
            <p:nvPr/>
          </p:nvCxnSpPr>
          <p:spPr>
            <a:xfrm flipH="1">
              <a:off x="672664" y="3352801"/>
              <a:ext cx="1850403" cy="1591812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/>
          </p:nvCxnSpPr>
          <p:spPr>
            <a:xfrm flipH="1">
              <a:off x="808131" y="3420536"/>
              <a:ext cx="1799603" cy="1541013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/>
          </p:nvCxnSpPr>
          <p:spPr>
            <a:xfrm>
              <a:off x="3132668" y="3285069"/>
              <a:ext cx="3217332" cy="2489198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/>
          </p:nvCxnSpPr>
          <p:spPr>
            <a:xfrm>
              <a:off x="3137338" y="3403603"/>
              <a:ext cx="3183465" cy="2472264"/>
            </a:xfrm>
            <a:prstGeom prst="line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Freeform 204"/>
            <p:cNvSpPr/>
            <p:nvPr/>
          </p:nvSpPr>
          <p:spPr>
            <a:xfrm>
              <a:off x="3031067" y="3505200"/>
              <a:ext cx="2252133" cy="2624667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2946401" y="3589869"/>
              <a:ext cx="2167465" cy="2489198"/>
            </a:xfrm>
            <a:custGeom>
              <a:avLst/>
              <a:gdLst>
                <a:gd name="connsiteX0" fmla="*/ 0 w 2252133"/>
                <a:gd name="connsiteY0" fmla="*/ 0 h 2624667"/>
                <a:gd name="connsiteX1" fmla="*/ 2252133 w 2252133"/>
                <a:gd name="connsiteY1" fmla="*/ 1710267 h 2624667"/>
                <a:gd name="connsiteX2" fmla="*/ 1490133 w 2252133"/>
                <a:gd name="connsiteY2" fmla="*/ 2624667 h 262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52133" h="2624667">
                  <a:moveTo>
                    <a:pt x="0" y="0"/>
                  </a:moveTo>
                  <a:lnTo>
                    <a:pt x="2252133" y="1710267"/>
                  </a:lnTo>
                  <a:lnTo>
                    <a:pt x="1490133" y="26246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3835388" y="5892880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1693333" y="355600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1879599" y="3539070"/>
              <a:ext cx="931334" cy="1557867"/>
            </a:xfrm>
            <a:custGeom>
              <a:avLst/>
              <a:gdLst>
                <a:gd name="connsiteX0" fmla="*/ 931334 w 931334"/>
                <a:gd name="connsiteY0" fmla="*/ 0 h 1557867"/>
                <a:gd name="connsiteX1" fmla="*/ 0 w 931334"/>
                <a:gd name="connsiteY1" fmla="*/ 795867 h 1557867"/>
                <a:gd name="connsiteX2" fmla="*/ 931334 w 931334"/>
                <a:gd name="connsiteY2" fmla="*/ 1557867 h 155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31334" h="1557867">
                  <a:moveTo>
                    <a:pt x="931334" y="0"/>
                  </a:moveTo>
                  <a:lnTo>
                    <a:pt x="0" y="795867"/>
                  </a:lnTo>
                  <a:lnTo>
                    <a:pt x="931334" y="1557867"/>
                  </a:ln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2613358" y="4853539"/>
              <a:ext cx="684951" cy="684951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31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39" y="3402281"/>
            <a:ext cx="27766" cy="249898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06216" y="5866591"/>
            <a:ext cx="2607871" cy="466476"/>
            <a:chOff x="1623748" y="5081253"/>
            <a:chExt cx="5223582" cy="934354"/>
          </a:xfrm>
        </p:grpSpPr>
        <p:grpSp>
          <p:nvGrpSpPr>
            <p:cNvPr id="49" name="Group 48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932930" y="5101207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029" y="5831348"/>
            <a:ext cx="2607870" cy="466475"/>
            <a:chOff x="1623748" y="5081253"/>
            <a:chExt cx="5223582" cy="934355"/>
          </a:xfrm>
        </p:grpSpPr>
        <p:grpSp>
          <p:nvGrpSpPr>
            <p:cNvPr id="30" name="Group 29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32930" y="5101208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2847" y="2626485"/>
            <a:ext cx="2907994" cy="3303095"/>
            <a:chOff x="741969" y="1054369"/>
            <a:chExt cx="3990238" cy="4532379"/>
          </a:xfrm>
        </p:grpSpPr>
        <p:sp>
          <p:nvSpPr>
            <p:cNvPr id="24" name="Freeform 23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4067433" y="2591288"/>
            <a:ext cx="2907994" cy="3303095"/>
            <a:chOff x="741969" y="1054369"/>
            <a:chExt cx="3990238" cy="4532379"/>
          </a:xfrm>
        </p:grpSpPr>
        <p:sp>
          <p:nvSpPr>
            <p:cNvPr id="21" name="Freeform 20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58094" y="2692658"/>
            <a:ext cx="995862" cy="3256944"/>
            <a:chOff x="3247499" y="1145169"/>
            <a:chExt cx="1366484" cy="4469053"/>
          </a:xfrm>
        </p:grpSpPr>
        <p:sp>
          <p:nvSpPr>
            <p:cNvPr id="18" name="Freeform 17"/>
            <p:cNvSpPr/>
            <p:nvPr/>
          </p:nvSpPr>
          <p:spPr>
            <a:xfrm>
              <a:off x="3247499" y="114516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37448" y="1193464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27397" y="124175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3806994" y="2662309"/>
            <a:ext cx="995862" cy="3256944"/>
            <a:chOff x="3247499" y="1145169"/>
            <a:chExt cx="1366484" cy="4469053"/>
          </a:xfrm>
        </p:grpSpPr>
        <p:sp>
          <p:nvSpPr>
            <p:cNvPr id="15" name="Freeform 14"/>
            <p:cNvSpPr/>
            <p:nvPr/>
          </p:nvSpPr>
          <p:spPr>
            <a:xfrm>
              <a:off x="3247499" y="114516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37448" y="1193464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27397" y="124175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814087" y="2009827"/>
            <a:ext cx="1549375" cy="83102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23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39" y="3402281"/>
            <a:ext cx="27766" cy="249898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06216" y="5866591"/>
            <a:ext cx="2607871" cy="466476"/>
            <a:chOff x="1623748" y="5081253"/>
            <a:chExt cx="5223582" cy="934354"/>
          </a:xfrm>
        </p:grpSpPr>
        <p:grpSp>
          <p:nvGrpSpPr>
            <p:cNvPr id="49" name="Group 48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932930" y="5101207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029" y="5831348"/>
            <a:ext cx="2607870" cy="466475"/>
            <a:chOff x="1623748" y="5081253"/>
            <a:chExt cx="5223582" cy="934355"/>
          </a:xfrm>
        </p:grpSpPr>
        <p:grpSp>
          <p:nvGrpSpPr>
            <p:cNvPr id="30" name="Group 29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32930" y="5101208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2847" y="2626485"/>
            <a:ext cx="2907994" cy="3303095"/>
            <a:chOff x="741969" y="1054369"/>
            <a:chExt cx="3990238" cy="4532379"/>
          </a:xfrm>
        </p:grpSpPr>
        <p:sp>
          <p:nvSpPr>
            <p:cNvPr id="24" name="Freeform 23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4067433" y="2591288"/>
            <a:ext cx="2907994" cy="3303095"/>
            <a:chOff x="741969" y="1054369"/>
            <a:chExt cx="3990238" cy="4532379"/>
          </a:xfrm>
        </p:grpSpPr>
        <p:sp>
          <p:nvSpPr>
            <p:cNvPr id="21" name="Freeform 20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58094" y="2692658"/>
            <a:ext cx="995862" cy="3256944"/>
            <a:chOff x="3247499" y="1145169"/>
            <a:chExt cx="1366484" cy="4469053"/>
          </a:xfrm>
        </p:grpSpPr>
        <p:sp>
          <p:nvSpPr>
            <p:cNvPr id="18" name="Freeform 17"/>
            <p:cNvSpPr/>
            <p:nvPr/>
          </p:nvSpPr>
          <p:spPr>
            <a:xfrm>
              <a:off x="3247499" y="114516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337448" y="1193464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427397" y="124175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 flipH="1">
            <a:off x="3806994" y="2662309"/>
            <a:ext cx="995862" cy="3256944"/>
            <a:chOff x="3247499" y="1145169"/>
            <a:chExt cx="1366484" cy="4469053"/>
          </a:xfrm>
        </p:grpSpPr>
        <p:sp>
          <p:nvSpPr>
            <p:cNvPr id="15" name="Freeform 14"/>
            <p:cNvSpPr/>
            <p:nvPr/>
          </p:nvSpPr>
          <p:spPr>
            <a:xfrm>
              <a:off x="3247499" y="114516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337448" y="1193464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427397" y="1241759"/>
              <a:ext cx="1186586" cy="4372463"/>
            </a:xfrm>
            <a:custGeom>
              <a:avLst/>
              <a:gdLst>
                <a:gd name="connsiteX0" fmla="*/ 0 w 1186586"/>
                <a:gd name="connsiteY0" fmla="*/ 4372463 h 4372463"/>
                <a:gd name="connsiteX1" fmla="*/ 728606 w 1186586"/>
                <a:gd name="connsiteY1" fmla="*/ 3081545 h 4372463"/>
                <a:gd name="connsiteX2" fmla="*/ 1186586 w 1186586"/>
                <a:gd name="connsiteY2" fmla="*/ 0 h 4372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6586" h="4372463">
                  <a:moveTo>
                    <a:pt x="0" y="4372463"/>
                  </a:moveTo>
                  <a:cubicBezTo>
                    <a:pt x="265421" y="4091376"/>
                    <a:pt x="530842" y="3810289"/>
                    <a:pt x="728606" y="3081545"/>
                  </a:cubicBezTo>
                  <a:cubicBezTo>
                    <a:pt x="926370" y="2352801"/>
                    <a:pt x="1056478" y="1176400"/>
                    <a:pt x="1186586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814087" y="2009827"/>
            <a:ext cx="1549375" cy="83102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550395" y="2399509"/>
            <a:ext cx="2893878" cy="138647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858933" y="2480716"/>
            <a:ext cx="516465" cy="1168417"/>
            <a:chOff x="3403600" y="2853250"/>
            <a:chExt cx="516465" cy="1168417"/>
          </a:xfrm>
        </p:grpSpPr>
        <p:sp>
          <p:nvSpPr>
            <p:cNvPr id="104" name="Freeform 103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flipH="1">
            <a:off x="7674859" y="2472247"/>
            <a:ext cx="516465" cy="1168417"/>
            <a:chOff x="3403600" y="2853250"/>
            <a:chExt cx="516465" cy="1168417"/>
          </a:xfrm>
        </p:grpSpPr>
        <p:sp>
          <p:nvSpPr>
            <p:cNvPr id="101" name="Freeform 100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290733" y="2416443"/>
            <a:ext cx="406396" cy="1311447"/>
            <a:chOff x="3835400" y="2788977"/>
            <a:chExt cx="406396" cy="1311447"/>
          </a:xfrm>
        </p:grpSpPr>
        <p:sp>
          <p:nvSpPr>
            <p:cNvPr id="98" name="Freeform 97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 flipH="1">
            <a:off x="7390509" y="2424907"/>
            <a:ext cx="406396" cy="1311447"/>
            <a:chOff x="3835400" y="2788977"/>
            <a:chExt cx="406396" cy="1311447"/>
          </a:xfrm>
        </p:grpSpPr>
        <p:sp>
          <p:nvSpPr>
            <p:cNvPr id="95" name="Freeform 94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813213" y="3474409"/>
            <a:ext cx="726435" cy="320019"/>
            <a:chOff x="3357880" y="3846943"/>
            <a:chExt cx="726435" cy="320019"/>
          </a:xfrm>
        </p:grpSpPr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357880" y="3846943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3476412" y="389773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3611878" y="396546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772745" y="402473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882810" y="4050127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3992875" y="407552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>
            <a:spLocks noChangeAspect="1"/>
          </p:cNvSpPr>
          <p:nvPr/>
        </p:nvSpPr>
        <p:spPr>
          <a:xfrm flipH="1">
            <a:off x="8158299" y="3457475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 flipH="1">
            <a:off x="8039767" y="351673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 flipH="1">
            <a:off x="7904301" y="358446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 flipH="1">
            <a:off x="7768835" y="364373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 flipH="1">
            <a:off x="7658770" y="36691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 flipH="1">
            <a:off x="7548705" y="369452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51600" y="3445892"/>
            <a:ext cx="1143000" cy="296374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360219" y="3344326"/>
            <a:ext cx="1335024" cy="389467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>
          <a:xfrm>
            <a:off x="6290580" y="3256119"/>
            <a:ext cx="1508760" cy="440150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Arrow 106"/>
          <p:cNvSpPr/>
          <p:nvPr/>
        </p:nvSpPr>
        <p:spPr>
          <a:xfrm rot="19424936">
            <a:off x="4747871" y="3854543"/>
            <a:ext cx="1117865" cy="184687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9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7" grpId="0" animBg="1"/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Group 133"/>
          <p:cNvGrpSpPr/>
          <p:nvPr/>
        </p:nvGrpSpPr>
        <p:grpSpPr>
          <a:xfrm>
            <a:off x="2138870" y="3316441"/>
            <a:ext cx="2029968" cy="2029968"/>
            <a:chOff x="2088233" y="4723290"/>
            <a:chExt cx="2029968" cy="2029968"/>
          </a:xfrm>
        </p:grpSpPr>
        <p:pic>
          <p:nvPicPr>
            <p:cNvPr id="51" name="Picture 50" descr="bag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8233" y="4723290"/>
              <a:ext cx="2029968" cy="2029968"/>
            </a:xfrm>
            <a:prstGeom prst="rect">
              <a:avLst/>
            </a:prstGeom>
          </p:spPr>
        </p:pic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3088059" y="5605957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2725268" y="603358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3415381" y="6033583"/>
              <a:ext cx="165364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57" name="Straight Connector 56"/>
            <p:cNvCxnSpPr>
              <a:stCxn id="54" idx="7"/>
              <a:endCxn id="52" idx="3"/>
            </p:cNvCxnSpPr>
            <p:nvPr/>
          </p:nvCxnSpPr>
          <p:spPr>
            <a:xfrm flipV="1">
              <a:off x="2881366" y="5762055"/>
              <a:ext cx="230910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4" idx="6"/>
              <a:endCxn id="55" idx="2"/>
            </p:cNvCxnSpPr>
            <p:nvPr/>
          </p:nvCxnSpPr>
          <p:spPr>
            <a:xfrm>
              <a:off x="2908148" y="6125023"/>
              <a:ext cx="50723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2" idx="5"/>
              <a:endCxn id="55" idx="1"/>
            </p:cNvCxnSpPr>
            <p:nvPr/>
          </p:nvCxnSpPr>
          <p:spPr>
            <a:xfrm>
              <a:off x="3229206" y="5762055"/>
              <a:ext cx="210392" cy="29831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2988328" y="5251638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23718" y="6212876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25677" y="6184234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</a:t>
              </a:r>
              <a:endParaRPr lang="en-US" sz="2000" dirty="0"/>
            </a:p>
          </p:txBody>
        </p:sp>
      </p:grpSp>
      <p:pic>
        <p:nvPicPr>
          <p:cNvPr id="119" name="Picture 11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185" y="4045973"/>
            <a:ext cx="1828800" cy="1828800"/>
          </a:xfrm>
          <a:prstGeom prst="rect">
            <a:avLst/>
          </a:prstGeom>
        </p:spPr>
      </p:pic>
      <p:pic>
        <p:nvPicPr>
          <p:cNvPr id="109" name="Picture 108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071" y="1969690"/>
            <a:ext cx="1645920" cy="1645920"/>
          </a:xfrm>
          <a:prstGeom prst="rect">
            <a:avLst/>
          </a:prstGeom>
        </p:spPr>
      </p:pic>
      <p:pic>
        <p:nvPicPr>
          <p:cNvPr id="96" name="Picture 95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11" y="1960047"/>
            <a:ext cx="2029968" cy="2029968"/>
          </a:xfrm>
          <a:prstGeom prst="rect">
            <a:avLst/>
          </a:prstGeom>
        </p:spPr>
      </p:pic>
      <p:pic>
        <p:nvPicPr>
          <p:cNvPr id="64" name="Picture 63" descr="ba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99" y="1877208"/>
            <a:ext cx="2029968" cy="2029968"/>
          </a:xfrm>
          <a:prstGeom prst="rect">
            <a:avLst/>
          </a:prstGeom>
        </p:spPr>
      </p:pic>
      <p:cxnSp>
        <p:nvCxnSpPr>
          <p:cNvPr id="39" name="Straight Connector 38"/>
          <p:cNvCxnSpPr>
            <a:stCxn id="32" idx="4"/>
            <a:endCxn id="35" idx="7"/>
          </p:cNvCxnSpPr>
          <p:nvPr/>
        </p:nvCxnSpPr>
        <p:spPr>
          <a:xfrm flipH="1">
            <a:off x="3181061" y="2219780"/>
            <a:ext cx="1645433" cy="1338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</a:t>
            </a:r>
            <a:endParaRPr lang="en-US" dirty="0"/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5956028" y="4195045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>
          <a:xfrm>
            <a:off x="4735054" y="2036900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3" name="Oval 32"/>
          <p:cNvSpPr>
            <a:spLocks noChangeAspect="1"/>
          </p:cNvSpPr>
          <p:nvPr/>
        </p:nvSpPr>
        <p:spPr>
          <a:xfrm>
            <a:off x="6530989" y="2042141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8029039" y="2071478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660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543870" y="326977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20" name="Straight Connector 19"/>
          <p:cNvCxnSpPr>
            <a:stCxn id="11" idx="7"/>
            <a:endCxn id="7" idx="3"/>
          </p:cNvCxnSpPr>
          <p:nvPr/>
        </p:nvCxnSpPr>
        <p:spPr>
          <a:xfrm flipV="1">
            <a:off x="620019" y="2775620"/>
            <a:ext cx="464894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6"/>
            <a:endCxn id="12" idx="2"/>
          </p:cNvCxnSpPr>
          <p:nvPr/>
        </p:nvCxnSpPr>
        <p:spPr>
          <a:xfrm>
            <a:off x="654920" y="3401557"/>
            <a:ext cx="8889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2" idx="1"/>
          </p:cNvCxnSpPr>
          <p:nvPr/>
        </p:nvCxnSpPr>
        <p:spPr>
          <a:xfrm>
            <a:off x="1253431" y="2775620"/>
            <a:ext cx="325340" cy="5327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3416" y="35948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558251" y="358699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</a:t>
            </a:r>
            <a:endParaRPr lang="en-US" sz="2000" dirty="0"/>
          </a:p>
        </p:txBody>
      </p:sp>
      <p:sp>
        <p:nvSpPr>
          <p:cNvPr id="8" name="Oval 7"/>
          <p:cNvSpPr/>
          <p:nvPr/>
        </p:nvSpPr>
        <p:spPr>
          <a:xfrm>
            <a:off x="1855579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855579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677530" y="1769477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53431" y="2687885"/>
            <a:ext cx="6370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6"/>
            <a:endCxn id="9" idx="2"/>
          </p:cNvCxnSpPr>
          <p:nvPr/>
        </p:nvCxnSpPr>
        <p:spPr>
          <a:xfrm>
            <a:off x="1288332" y="1901259"/>
            <a:ext cx="56724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9117" y="1994442"/>
            <a:ext cx="0" cy="5948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6"/>
            <a:endCxn id="10" idx="2"/>
          </p:cNvCxnSpPr>
          <p:nvPr/>
        </p:nvCxnSpPr>
        <p:spPr>
          <a:xfrm>
            <a:off x="2093899" y="1901259"/>
            <a:ext cx="58363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16600" y="2117138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3" name="Straight Connector 12"/>
          <p:cNvCxnSpPr>
            <a:stCxn id="6" idx="7"/>
            <a:endCxn id="5" idx="2"/>
          </p:cNvCxnSpPr>
          <p:nvPr/>
        </p:nvCxnSpPr>
        <p:spPr>
          <a:xfrm flipV="1">
            <a:off x="620019" y="1901259"/>
            <a:ext cx="429993" cy="2544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5"/>
            <a:endCxn id="7" idx="1"/>
          </p:cNvCxnSpPr>
          <p:nvPr/>
        </p:nvCxnSpPr>
        <p:spPr>
          <a:xfrm>
            <a:off x="620019" y="2342103"/>
            <a:ext cx="464894" cy="247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40483" y="1717028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294" y="248783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1050012" y="1769477"/>
            <a:ext cx="238320" cy="263563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50012" y="2550655"/>
            <a:ext cx="238320" cy="263563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5" name="Straight Connector 14"/>
          <p:cNvCxnSpPr>
            <a:stCxn id="5" idx="4"/>
            <a:endCxn id="7" idx="0"/>
          </p:cNvCxnSpPr>
          <p:nvPr/>
        </p:nvCxnSpPr>
        <p:spPr>
          <a:xfrm>
            <a:off x="1169172" y="2033040"/>
            <a:ext cx="0" cy="5176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60974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10" y="26922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90480" y="13693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813508" y="1464350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</a:t>
            </a:r>
            <a:endParaRPr lang="en-US" sz="2000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024963" y="3531982"/>
            <a:ext cx="182880" cy="18288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36" name="Straight Connector 35"/>
          <p:cNvCxnSpPr>
            <a:endCxn id="32" idx="5"/>
          </p:cNvCxnSpPr>
          <p:nvPr/>
        </p:nvCxnSpPr>
        <p:spPr>
          <a:xfrm flipH="1" flipV="1">
            <a:off x="4891152" y="2192998"/>
            <a:ext cx="1156316" cy="20682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2" idx="6"/>
            <a:endCxn id="33" idx="2"/>
          </p:cNvCxnSpPr>
          <p:nvPr/>
        </p:nvCxnSpPr>
        <p:spPr>
          <a:xfrm>
            <a:off x="4917934" y="2128340"/>
            <a:ext cx="1613055" cy="52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3" idx="6"/>
            <a:endCxn id="34" idx="2"/>
          </p:cNvCxnSpPr>
          <p:nvPr/>
        </p:nvCxnSpPr>
        <p:spPr>
          <a:xfrm>
            <a:off x="6713869" y="2133581"/>
            <a:ext cx="13151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502069" y="2622667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8" name="TextBox 77"/>
          <p:cNvSpPr txBox="1"/>
          <p:nvPr/>
        </p:nvSpPr>
        <p:spPr>
          <a:xfrm>
            <a:off x="5121173" y="335262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7742151" y="2677190"/>
            <a:ext cx="990336" cy="581199"/>
            <a:chOff x="5938757" y="4861481"/>
            <a:chExt cx="990336" cy="581199"/>
          </a:xfrm>
        </p:grpSpPr>
        <p:sp>
          <p:nvSpPr>
            <p:cNvPr id="70" name="Oval 69"/>
            <p:cNvSpPr/>
            <p:nvPr/>
          </p:nvSpPr>
          <p:spPr>
            <a:xfrm>
              <a:off x="5992516" y="5259800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6532541" y="5242353"/>
              <a:ext cx="182880" cy="182880"/>
            </a:xfrm>
            <a:prstGeom prst="ellipse">
              <a:avLst/>
            </a:prstGeom>
            <a:solidFill>
              <a:srgbClr val="33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latin typeface="Times" pitchFamily="18" charset="0"/>
              </a:endParaRPr>
            </a:p>
          </p:txBody>
        </p:sp>
        <p:cxnSp>
          <p:nvCxnSpPr>
            <p:cNvPr id="76" name="Straight Connector 75"/>
            <p:cNvCxnSpPr>
              <a:stCxn id="70" idx="6"/>
              <a:endCxn id="71" idx="2"/>
            </p:cNvCxnSpPr>
            <p:nvPr/>
          </p:nvCxnSpPr>
          <p:spPr>
            <a:xfrm flipV="1">
              <a:off x="6175396" y="5333793"/>
              <a:ext cx="35714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5938757" y="4861481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g</a:t>
              </a:r>
              <a:endParaRPr lang="en-US" sz="20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481215" y="4881582"/>
              <a:ext cx="4478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</a:t>
              </a:r>
              <a:endParaRPr lang="en-US" sz="2000" dirty="0"/>
            </a:p>
          </p:txBody>
        </p:sp>
      </p:grpSp>
      <p:sp>
        <p:nvSpPr>
          <p:cNvPr id="85" name="Oval 84"/>
          <p:cNvSpPr>
            <a:spLocks/>
          </p:cNvSpPr>
          <p:nvPr/>
        </p:nvSpPr>
        <p:spPr>
          <a:xfrm>
            <a:off x="4750368" y="27961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86" name="Straight Connector 85"/>
          <p:cNvCxnSpPr>
            <a:stCxn id="85" idx="4"/>
          </p:cNvCxnSpPr>
          <p:nvPr/>
        </p:nvCxnSpPr>
        <p:spPr>
          <a:xfrm>
            <a:off x="4841808" y="2978990"/>
            <a:ext cx="0" cy="27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953787" y="3316441"/>
            <a:ext cx="274320" cy="54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585622" y="327388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89" name="Oval 88"/>
          <p:cNvSpPr>
            <a:spLocks/>
          </p:cNvSpPr>
          <p:nvPr/>
        </p:nvSpPr>
        <p:spPr>
          <a:xfrm>
            <a:off x="4750368" y="3245945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0" name="Oval 89"/>
          <p:cNvSpPr>
            <a:spLocks/>
          </p:cNvSpPr>
          <p:nvPr/>
        </p:nvSpPr>
        <p:spPr>
          <a:xfrm>
            <a:off x="5162232" y="3240610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7" name="Oval 96"/>
          <p:cNvSpPr>
            <a:spLocks/>
          </p:cNvSpPr>
          <p:nvPr/>
        </p:nvSpPr>
        <p:spPr>
          <a:xfrm>
            <a:off x="6333504" y="29797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6772508" y="2973764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cxnSp>
        <p:nvCxnSpPr>
          <p:cNvPr id="101" name="Straight Connector 100"/>
          <p:cNvCxnSpPr>
            <a:stCxn id="97" idx="6"/>
          </p:cNvCxnSpPr>
          <p:nvPr/>
        </p:nvCxnSpPr>
        <p:spPr>
          <a:xfrm>
            <a:off x="6516384" y="3071186"/>
            <a:ext cx="29485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4"/>
            <a:endCxn id="106" idx="0"/>
          </p:cNvCxnSpPr>
          <p:nvPr/>
        </p:nvCxnSpPr>
        <p:spPr>
          <a:xfrm flipH="1">
            <a:off x="6836808" y="3156644"/>
            <a:ext cx="0" cy="2676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845745" y="26168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</a:t>
            </a:r>
            <a:endParaRPr lang="en-US" sz="2000" dirty="0"/>
          </a:p>
        </p:txBody>
      </p:sp>
      <p:sp>
        <p:nvSpPr>
          <p:cNvPr id="106" name="Oval 105"/>
          <p:cNvSpPr>
            <a:spLocks/>
          </p:cNvSpPr>
          <p:nvPr/>
        </p:nvSpPr>
        <p:spPr>
          <a:xfrm>
            <a:off x="6745368" y="3424246"/>
            <a:ext cx="182880" cy="182880"/>
          </a:xfrm>
          <a:prstGeom prst="ellipse">
            <a:avLst/>
          </a:prstGeom>
          <a:solidFill>
            <a:srgbClr val="33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Times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47468" y="2781934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6831124" y="3455893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274372" y="465420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26" name="TextBox 125"/>
          <p:cNvSpPr txBox="1"/>
          <p:nvPr/>
        </p:nvSpPr>
        <p:spPr>
          <a:xfrm>
            <a:off x="5864371" y="5323215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grpSp>
        <p:nvGrpSpPr>
          <p:cNvPr id="132" name="Group 131"/>
          <p:cNvGrpSpPr>
            <a:grpSpLocks noChangeAspect="1"/>
          </p:cNvGrpSpPr>
          <p:nvPr/>
        </p:nvGrpSpPr>
        <p:grpSpPr>
          <a:xfrm>
            <a:off x="5723124" y="4843972"/>
            <a:ext cx="610380" cy="731520"/>
            <a:chOff x="6926057" y="4999486"/>
            <a:chExt cx="762975" cy="914400"/>
          </a:xfrm>
        </p:grpSpPr>
        <p:cxnSp>
          <p:nvCxnSpPr>
            <p:cNvPr id="124" name="Straight Connector 123"/>
            <p:cNvCxnSpPr>
              <a:stCxn id="122" idx="5"/>
              <a:endCxn id="128" idx="1"/>
            </p:cNvCxnSpPr>
            <p:nvPr/>
          </p:nvCxnSpPr>
          <p:spPr>
            <a:xfrm>
              <a:off x="7104097" y="5500672"/>
              <a:ext cx="406895" cy="2163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/>
            <p:cNvGrpSpPr>
              <a:grpSpLocks noChangeAspect="1"/>
            </p:cNvGrpSpPr>
            <p:nvPr/>
          </p:nvGrpSpPr>
          <p:grpSpPr>
            <a:xfrm>
              <a:off x="6926057" y="4999486"/>
              <a:ext cx="762975" cy="914400"/>
              <a:chOff x="6942184" y="4999486"/>
              <a:chExt cx="871732" cy="1044741"/>
            </a:xfrm>
          </p:grpSpPr>
          <p:sp>
            <p:nvSpPr>
              <p:cNvPr id="122" name="Oval 121"/>
              <p:cNvSpPr/>
              <p:nvPr/>
            </p:nvSpPr>
            <p:spPr>
              <a:xfrm>
                <a:off x="6942184" y="5347147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3" name="Straight Connector 122"/>
              <p:cNvCxnSpPr>
                <a:stCxn id="122" idx="7"/>
                <a:endCxn id="127" idx="2"/>
              </p:cNvCxnSpPr>
              <p:nvPr/>
            </p:nvCxnSpPr>
            <p:spPr>
              <a:xfrm flipV="1">
                <a:off x="7145603" y="5131268"/>
                <a:ext cx="429993" cy="25447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Oval 126"/>
              <p:cNvSpPr/>
              <p:nvPr/>
            </p:nvSpPr>
            <p:spPr>
              <a:xfrm>
                <a:off x="7575596" y="4999486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75596" y="5780664"/>
                <a:ext cx="238320" cy="263563"/>
              </a:xfrm>
              <a:prstGeom prst="ellipse">
                <a:avLst/>
              </a:prstGeom>
              <a:solidFill>
                <a:srgbClr val="336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latin typeface="Times" pitchFamily="18" charset="0"/>
                </a:endParaRPr>
              </a:p>
            </p:txBody>
          </p:sp>
          <p:cxnSp>
            <p:nvCxnSpPr>
              <p:cNvPr id="129" name="Straight Connector 128"/>
              <p:cNvCxnSpPr>
                <a:stCxn id="127" idx="4"/>
                <a:endCxn id="128" idx="0"/>
              </p:cNvCxnSpPr>
              <p:nvPr/>
            </p:nvCxnSpPr>
            <p:spPr>
              <a:xfrm>
                <a:off x="7694756" y="5263049"/>
                <a:ext cx="0" cy="51761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TextBox 129"/>
          <p:cNvSpPr txBox="1"/>
          <p:nvPr/>
        </p:nvSpPr>
        <p:spPr>
          <a:xfrm>
            <a:off x="5558701" y="4709881"/>
            <a:ext cx="447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91" name="TextBox 90"/>
          <p:cNvSpPr txBox="1"/>
          <p:nvPr/>
        </p:nvSpPr>
        <p:spPr>
          <a:xfrm>
            <a:off x="661793" y="5683664"/>
            <a:ext cx="352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from </a:t>
            </a:r>
            <a:r>
              <a:rPr lang="en-US" dirty="0" err="1" smtClean="0"/>
              <a:t>Bodlaender’s</a:t>
            </a:r>
            <a:r>
              <a:rPr lang="en-US" dirty="0" smtClean="0"/>
              <a:t> 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77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39" y="3402281"/>
            <a:ext cx="27766" cy="249898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06216" y="5866591"/>
            <a:ext cx="2607871" cy="466476"/>
            <a:chOff x="1623748" y="5081253"/>
            <a:chExt cx="5223582" cy="934354"/>
          </a:xfrm>
        </p:grpSpPr>
        <p:grpSp>
          <p:nvGrpSpPr>
            <p:cNvPr id="49" name="Group 48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932930" y="5101207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029" y="5831348"/>
            <a:ext cx="2607870" cy="466475"/>
            <a:chOff x="1623748" y="5081253"/>
            <a:chExt cx="5223582" cy="934355"/>
          </a:xfrm>
        </p:grpSpPr>
        <p:grpSp>
          <p:nvGrpSpPr>
            <p:cNvPr id="30" name="Group 29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32930" y="5101208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2847" y="2626485"/>
            <a:ext cx="2907994" cy="3303095"/>
            <a:chOff x="741969" y="1054369"/>
            <a:chExt cx="3990238" cy="4532379"/>
          </a:xfrm>
        </p:grpSpPr>
        <p:sp>
          <p:nvSpPr>
            <p:cNvPr id="24" name="Freeform 23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4067433" y="2591288"/>
            <a:ext cx="2907994" cy="3303095"/>
            <a:chOff x="741969" y="1054369"/>
            <a:chExt cx="3990238" cy="4532379"/>
          </a:xfrm>
        </p:grpSpPr>
        <p:sp>
          <p:nvSpPr>
            <p:cNvPr id="21" name="Freeform 20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814087" y="2009827"/>
            <a:ext cx="1549375" cy="83102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550395" y="2399509"/>
            <a:ext cx="2893878" cy="1386476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858933" y="2480716"/>
            <a:ext cx="516465" cy="1168417"/>
            <a:chOff x="3403600" y="2853250"/>
            <a:chExt cx="516465" cy="1168417"/>
          </a:xfrm>
        </p:grpSpPr>
        <p:sp>
          <p:nvSpPr>
            <p:cNvPr id="104" name="Freeform 103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flipH="1">
            <a:off x="7674859" y="2472247"/>
            <a:ext cx="516465" cy="1168417"/>
            <a:chOff x="3403600" y="2853250"/>
            <a:chExt cx="516465" cy="1168417"/>
          </a:xfrm>
        </p:grpSpPr>
        <p:sp>
          <p:nvSpPr>
            <p:cNvPr id="101" name="Freeform 100"/>
            <p:cNvSpPr/>
            <p:nvPr/>
          </p:nvSpPr>
          <p:spPr>
            <a:xfrm>
              <a:off x="3403600" y="2921000"/>
              <a:ext cx="262467" cy="965200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3530599" y="2887125"/>
              <a:ext cx="262467" cy="1058341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657598" y="2853250"/>
              <a:ext cx="262467" cy="1168417"/>
            </a:xfrm>
            <a:custGeom>
              <a:avLst/>
              <a:gdLst>
                <a:gd name="connsiteX0" fmla="*/ 0 w 262467"/>
                <a:gd name="connsiteY0" fmla="*/ 965200 h 965200"/>
                <a:gd name="connsiteX1" fmla="*/ 160867 w 262467"/>
                <a:gd name="connsiteY1" fmla="*/ 558800 h 965200"/>
                <a:gd name="connsiteX2" fmla="*/ 262467 w 262467"/>
                <a:gd name="connsiteY2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2467" h="965200">
                  <a:moveTo>
                    <a:pt x="0" y="965200"/>
                  </a:moveTo>
                  <a:cubicBezTo>
                    <a:pt x="58561" y="842433"/>
                    <a:pt x="117123" y="719667"/>
                    <a:pt x="160867" y="558800"/>
                  </a:cubicBezTo>
                  <a:cubicBezTo>
                    <a:pt x="204612" y="397933"/>
                    <a:pt x="233539" y="198966"/>
                    <a:pt x="262467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290733" y="2416443"/>
            <a:ext cx="406396" cy="1311447"/>
            <a:chOff x="3835400" y="2788977"/>
            <a:chExt cx="406396" cy="1311447"/>
          </a:xfrm>
        </p:grpSpPr>
        <p:sp>
          <p:nvSpPr>
            <p:cNvPr id="98" name="Freeform 97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 flipH="1">
            <a:off x="7390509" y="2424907"/>
            <a:ext cx="406396" cy="1311447"/>
            <a:chOff x="3835400" y="2788977"/>
            <a:chExt cx="406396" cy="1311447"/>
          </a:xfrm>
        </p:grpSpPr>
        <p:sp>
          <p:nvSpPr>
            <p:cNvPr id="95" name="Freeform 94"/>
            <p:cNvSpPr/>
            <p:nvPr/>
          </p:nvSpPr>
          <p:spPr>
            <a:xfrm>
              <a:off x="3835400" y="2802467"/>
              <a:ext cx="220133" cy="1261533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928532" y="2788977"/>
              <a:ext cx="220133" cy="1302985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21663" y="2788978"/>
              <a:ext cx="220133" cy="1311446"/>
            </a:xfrm>
            <a:custGeom>
              <a:avLst/>
              <a:gdLst>
                <a:gd name="connsiteX0" fmla="*/ 220133 w 220133"/>
                <a:gd name="connsiteY0" fmla="*/ 0 h 1261533"/>
                <a:gd name="connsiteX1" fmla="*/ 127000 w 220133"/>
                <a:gd name="connsiteY1" fmla="*/ 694266 h 1261533"/>
                <a:gd name="connsiteX2" fmla="*/ 0 w 220133"/>
                <a:gd name="connsiteY2" fmla="*/ 1261533 h 126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0133" h="1261533">
                  <a:moveTo>
                    <a:pt x="220133" y="0"/>
                  </a:moveTo>
                  <a:cubicBezTo>
                    <a:pt x="191911" y="242005"/>
                    <a:pt x="163689" y="484011"/>
                    <a:pt x="127000" y="694266"/>
                  </a:cubicBezTo>
                  <a:cubicBezTo>
                    <a:pt x="90311" y="904522"/>
                    <a:pt x="45155" y="1083027"/>
                    <a:pt x="0" y="1261533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813213" y="3474409"/>
            <a:ext cx="726435" cy="320019"/>
            <a:chOff x="3357880" y="3846943"/>
            <a:chExt cx="726435" cy="320019"/>
          </a:xfrm>
        </p:grpSpPr>
        <p:sp>
          <p:nvSpPr>
            <p:cNvPr id="89" name="Oval 88"/>
            <p:cNvSpPr>
              <a:spLocks noChangeAspect="1"/>
            </p:cNvSpPr>
            <p:nvPr/>
          </p:nvSpPr>
          <p:spPr>
            <a:xfrm>
              <a:off x="3357880" y="3846943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3476412" y="389773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3611878" y="3965469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/>
          </p:nvSpPr>
          <p:spPr>
            <a:xfrm>
              <a:off x="3772745" y="402473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3882810" y="4050127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3992875" y="4075522"/>
              <a:ext cx="91440" cy="91440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>
            <a:spLocks noChangeAspect="1"/>
          </p:cNvSpPr>
          <p:nvPr/>
        </p:nvSpPr>
        <p:spPr>
          <a:xfrm flipH="1">
            <a:off x="8158299" y="3457475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>
            <a:spLocks noChangeAspect="1"/>
          </p:cNvSpPr>
          <p:nvPr/>
        </p:nvSpPr>
        <p:spPr>
          <a:xfrm flipH="1">
            <a:off x="8039767" y="351673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>
            <a:spLocks noChangeAspect="1"/>
          </p:cNvSpPr>
          <p:nvPr/>
        </p:nvSpPr>
        <p:spPr>
          <a:xfrm flipH="1">
            <a:off x="7904301" y="3584468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 flipH="1">
            <a:off x="7768835" y="364373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>
            <a:spLocks noChangeAspect="1"/>
          </p:cNvSpPr>
          <p:nvPr/>
        </p:nvSpPr>
        <p:spPr>
          <a:xfrm flipH="1">
            <a:off x="7658770" y="3669126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>
            <a:spLocks noChangeAspect="1"/>
          </p:cNvSpPr>
          <p:nvPr/>
        </p:nvSpPr>
        <p:spPr>
          <a:xfrm flipH="1">
            <a:off x="7548705" y="3694521"/>
            <a:ext cx="91440" cy="91440"/>
          </a:xfrm>
          <a:prstGeom prst="ellipse">
            <a:avLst/>
          </a:prstGeom>
          <a:solidFill>
            <a:srgbClr val="0000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51600" y="3445892"/>
            <a:ext cx="1143000" cy="296374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6360219" y="3344326"/>
            <a:ext cx="1335024" cy="389467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>
            <a:spLocks noChangeAspect="1"/>
          </p:cNvSpPr>
          <p:nvPr/>
        </p:nvSpPr>
        <p:spPr>
          <a:xfrm>
            <a:off x="6290580" y="3256119"/>
            <a:ext cx="1508760" cy="440150"/>
          </a:xfrm>
          <a:custGeom>
            <a:avLst/>
            <a:gdLst>
              <a:gd name="connsiteX0" fmla="*/ 0 w 1143000"/>
              <a:gd name="connsiteY0" fmla="*/ 296374 h 296374"/>
              <a:gd name="connsiteX1" fmla="*/ 533400 w 1143000"/>
              <a:gd name="connsiteY1" fmla="*/ 41 h 296374"/>
              <a:gd name="connsiteX2" fmla="*/ 1143000 w 1143000"/>
              <a:gd name="connsiteY2" fmla="*/ 279441 h 29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0" h="296374">
                <a:moveTo>
                  <a:pt x="0" y="296374"/>
                </a:moveTo>
                <a:cubicBezTo>
                  <a:pt x="171450" y="149618"/>
                  <a:pt x="342900" y="2863"/>
                  <a:pt x="533400" y="41"/>
                </a:cubicBezTo>
                <a:cubicBezTo>
                  <a:pt x="723900" y="-2781"/>
                  <a:pt x="933450" y="138330"/>
                  <a:pt x="1143000" y="279441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ight Arrow 106"/>
          <p:cNvSpPr/>
          <p:nvPr/>
        </p:nvSpPr>
        <p:spPr>
          <a:xfrm rot="19424936">
            <a:off x="4747871" y="3854543"/>
            <a:ext cx="1117865" cy="184687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242733" y="4724319"/>
            <a:ext cx="829733" cy="152483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217332" y="4648125"/>
            <a:ext cx="897469" cy="169411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115733" y="4597404"/>
            <a:ext cx="1083736" cy="169333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531533" y="4766733"/>
            <a:ext cx="594000" cy="11141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604864" y="4809067"/>
            <a:ext cx="594000" cy="1101132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>
          <a:xfrm>
            <a:off x="2678195" y="4868861"/>
            <a:ext cx="594000" cy="1063334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 flipH="1">
            <a:off x="4193781" y="4749801"/>
            <a:ext cx="594002" cy="1090452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 flipH="1">
            <a:off x="4120450" y="4806244"/>
            <a:ext cx="594002" cy="10633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 flipH="1">
            <a:off x="4047119" y="4828240"/>
            <a:ext cx="594002" cy="10633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 2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09283" y="3891408"/>
            <a:ext cx="2280353" cy="1092533"/>
          </a:xfrm>
          <a:prstGeom prst="ellipse">
            <a:avLst/>
          </a:prstGeom>
          <a:solidFill>
            <a:srgbClr val="FF0000">
              <a:alpha val="16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539" y="3402281"/>
            <a:ext cx="27766" cy="249898"/>
          </a:xfrm>
          <a:prstGeom prst="rect">
            <a:avLst/>
          </a:prstGeom>
        </p:spPr>
      </p:pic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206216" y="5866591"/>
            <a:ext cx="2607871" cy="466476"/>
            <a:chOff x="1623748" y="5081253"/>
            <a:chExt cx="5223582" cy="934354"/>
          </a:xfrm>
        </p:grpSpPr>
        <p:grpSp>
          <p:nvGrpSpPr>
            <p:cNvPr id="49" name="Group 48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Oval 51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932930" y="5101207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591029" y="5831348"/>
            <a:ext cx="2607870" cy="466475"/>
            <a:chOff x="1623748" y="5081253"/>
            <a:chExt cx="5223582" cy="934355"/>
          </a:xfrm>
        </p:grpSpPr>
        <p:grpSp>
          <p:nvGrpSpPr>
            <p:cNvPr id="30" name="Group 29"/>
            <p:cNvGrpSpPr/>
            <p:nvPr/>
          </p:nvGrpSpPr>
          <p:grpSpPr>
            <a:xfrm>
              <a:off x="2454880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Group 30"/>
            <p:cNvGrpSpPr/>
            <p:nvPr/>
          </p:nvGrpSpPr>
          <p:grpSpPr>
            <a:xfrm>
              <a:off x="3877138" y="5351062"/>
              <a:ext cx="695211" cy="457200"/>
              <a:chOff x="2454880" y="5351062"/>
              <a:chExt cx="695211" cy="457200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5299396" y="5351062"/>
              <a:ext cx="695211" cy="457200"/>
              <a:chOff x="2454880" y="5351062"/>
              <a:chExt cx="695211" cy="457200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2454880" y="53510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454880" y="55034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54880" y="56558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454880" y="5808262"/>
                <a:ext cx="695211" cy="0"/>
              </a:xfrm>
              <a:prstGeom prst="line">
                <a:avLst/>
              </a:prstGeom>
              <a:ln w="38100" cmpd="sng"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Oval 32"/>
            <p:cNvSpPr/>
            <p:nvPr/>
          </p:nvSpPr>
          <p:spPr>
            <a:xfrm>
              <a:off x="4489081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932930" y="5101208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3046006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dk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1623748" y="5081253"/>
              <a:ext cx="914400" cy="9144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52847" y="2626485"/>
            <a:ext cx="2907994" cy="3303095"/>
            <a:chOff x="741969" y="1054369"/>
            <a:chExt cx="3990238" cy="4532379"/>
          </a:xfrm>
        </p:grpSpPr>
        <p:sp>
          <p:nvSpPr>
            <p:cNvPr id="24" name="Freeform 23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 flipH="1">
            <a:off x="4067433" y="2591288"/>
            <a:ext cx="2907994" cy="3303095"/>
            <a:chOff x="741969" y="1054369"/>
            <a:chExt cx="3990238" cy="4532379"/>
          </a:xfrm>
        </p:grpSpPr>
        <p:sp>
          <p:nvSpPr>
            <p:cNvPr id="21" name="Freeform 20"/>
            <p:cNvSpPr/>
            <p:nvPr/>
          </p:nvSpPr>
          <p:spPr>
            <a:xfrm>
              <a:off x="853509" y="1103526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985092" y="1151821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41969" y="1054369"/>
              <a:ext cx="3747115" cy="4434927"/>
            </a:xfrm>
            <a:custGeom>
              <a:avLst/>
              <a:gdLst>
                <a:gd name="connsiteX0" fmla="*/ 0 w 3747115"/>
                <a:gd name="connsiteY0" fmla="*/ 4434927 h 4434927"/>
                <a:gd name="connsiteX1" fmla="*/ 2643798 w 3747115"/>
                <a:gd name="connsiteY1" fmla="*/ 3435507 h 4434927"/>
                <a:gd name="connsiteX2" fmla="*/ 3414038 w 3747115"/>
                <a:gd name="connsiteY2" fmla="*/ 2665120 h 4434927"/>
                <a:gd name="connsiteX3" fmla="*/ 3747115 w 3747115"/>
                <a:gd name="connsiteY3" fmla="*/ 0 h 44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47115" h="4434927">
                  <a:moveTo>
                    <a:pt x="0" y="4434927"/>
                  </a:moveTo>
                  <a:cubicBezTo>
                    <a:pt x="1037396" y="4082701"/>
                    <a:pt x="2074792" y="3730475"/>
                    <a:pt x="2643798" y="3435507"/>
                  </a:cubicBezTo>
                  <a:cubicBezTo>
                    <a:pt x="3212804" y="3140539"/>
                    <a:pt x="3230152" y="3237704"/>
                    <a:pt x="3414038" y="2665120"/>
                  </a:cubicBezTo>
                  <a:cubicBezTo>
                    <a:pt x="3597924" y="2092535"/>
                    <a:pt x="3672519" y="1046267"/>
                    <a:pt x="3747115" y="0"/>
                  </a:cubicBezTo>
                </a:path>
              </a:pathLst>
            </a:custGeom>
            <a:ln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Oval 13"/>
          <p:cNvSpPr/>
          <p:nvPr/>
        </p:nvSpPr>
        <p:spPr>
          <a:xfrm>
            <a:off x="2814087" y="2009827"/>
            <a:ext cx="1549375" cy="831021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242733" y="4724319"/>
            <a:ext cx="829733" cy="152483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217332" y="4648125"/>
            <a:ext cx="897469" cy="169411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3115733" y="4597404"/>
            <a:ext cx="1083736" cy="169333"/>
          </a:xfrm>
          <a:custGeom>
            <a:avLst/>
            <a:gdLst>
              <a:gd name="connsiteX0" fmla="*/ 0 w 829733"/>
              <a:gd name="connsiteY0" fmla="*/ 152483 h 152483"/>
              <a:gd name="connsiteX1" fmla="*/ 457200 w 829733"/>
              <a:gd name="connsiteY1" fmla="*/ 83 h 152483"/>
              <a:gd name="connsiteX2" fmla="*/ 829733 w 829733"/>
              <a:gd name="connsiteY2" fmla="*/ 135550 h 152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9733" h="152483">
                <a:moveTo>
                  <a:pt x="0" y="152483"/>
                </a:moveTo>
                <a:cubicBezTo>
                  <a:pt x="159455" y="77694"/>
                  <a:pt x="318911" y="2905"/>
                  <a:pt x="457200" y="83"/>
                </a:cubicBezTo>
                <a:cubicBezTo>
                  <a:pt x="595489" y="-2739"/>
                  <a:pt x="712611" y="66405"/>
                  <a:pt x="829733" y="13555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2531533" y="4766733"/>
            <a:ext cx="594000" cy="11141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2604864" y="4809067"/>
            <a:ext cx="594000" cy="1101132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>
            <a:spLocks noChangeAspect="1"/>
          </p:cNvSpPr>
          <p:nvPr/>
        </p:nvSpPr>
        <p:spPr>
          <a:xfrm>
            <a:off x="2678195" y="4868861"/>
            <a:ext cx="594000" cy="1063334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 flipH="1">
            <a:off x="4193781" y="4749801"/>
            <a:ext cx="594002" cy="1090452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 flipH="1">
            <a:off x="4120450" y="4806244"/>
            <a:ext cx="594002" cy="10633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 flipH="1">
            <a:off x="4047119" y="4828240"/>
            <a:ext cx="594002" cy="1063337"/>
          </a:xfrm>
          <a:custGeom>
            <a:avLst/>
            <a:gdLst>
              <a:gd name="connsiteX0" fmla="*/ 0 w 685800"/>
              <a:gd name="connsiteY0" fmla="*/ 1227667 h 1227667"/>
              <a:gd name="connsiteX1" fmla="*/ 347133 w 685800"/>
              <a:gd name="connsiteY1" fmla="*/ 855133 h 1227667"/>
              <a:gd name="connsiteX2" fmla="*/ 685800 w 685800"/>
              <a:gd name="connsiteY2" fmla="*/ 0 h 12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1227667">
                <a:moveTo>
                  <a:pt x="0" y="1227667"/>
                </a:moveTo>
                <a:cubicBezTo>
                  <a:pt x="116416" y="1143705"/>
                  <a:pt x="232833" y="1059744"/>
                  <a:pt x="347133" y="855133"/>
                </a:cubicBezTo>
                <a:cubicBezTo>
                  <a:pt x="461433" y="650522"/>
                  <a:pt x="573616" y="325261"/>
                  <a:pt x="685800" y="0"/>
                </a:cubicBezTo>
              </a:path>
            </a:pathLst>
          </a:custGeom>
          <a:ln>
            <a:solidFill>
              <a:srgbClr val="BD174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ounded Rectangle 107"/>
          <p:cNvSpPr/>
          <p:nvPr/>
        </p:nvSpPr>
        <p:spPr>
          <a:xfrm>
            <a:off x="4859867" y="1219199"/>
            <a:ext cx="4250264" cy="3505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Arial"/>
              <a:buChar char="•"/>
            </a:pP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leaves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each leaf had h</a:t>
            </a:r>
            <a:r>
              <a:rPr lang="en-US" sz="2800" baseline="30000" dirty="0" smtClean="0"/>
              <a:t>3/4</a:t>
            </a:r>
            <a:r>
              <a:rPr lang="en-US" sz="2800" dirty="0" smtClean="0"/>
              <a:t> green paths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want h</a:t>
            </a:r>
            <a:r>
              <a:rPr lang="en-US" sz="2800" baseline="30000" dirty="0" smtClean="0"/>
              <a:t>1/4</a:t>
            </a:r>
            <a:r>
              <a:rPr lang="en-US" sz="2800" dirty="0" smtClean="0"/>
              <a:t> parallel paths in path-of-sets system</a:t>
            </a:r>
          </a:p>
          <a:p>
            <a:pPr marL="571500" indent="-571500">
              <a:buFont typeface="Arial"/>
              <a:buChar char="•"/>
            </a:pPr>
            <a:r>
              <a:rPr lang="en-US" sz="2800" smtClean="0"/>
              <a:t>tree height ≤ </a:t>
            </a:r>
            <a:r>
              <a:rPr lang="en-US" sz="2800" dirty="0" smtClean="0"/>
              <a:t>h</a:t>
            </a:r>
            <a:r>
              <a:rPr lang="en-US" sz="2800" baseline="30000" dirty="0" smtClean="0"/>
              <a:t>1/4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4225975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Path-of-sets system gives a large grid minor </a:t>
            </a:r>
            <a:r>
              <a:rPr lang="en-US" dirty="0" smtClean="0">
                <a:solidFill>
                  <a:srgbClr val="005800"/>
                </a:solidFill>
              </a:rPr>
              <a:t>[Leaf, Seymour ‘12]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If G has large </a:t>
            </a:r>
            <a:r>
              <a:rPr lang="en-US" dirty="0" err="1" smtClean="0">
                <a:solidFill>
                  <a:srgbClr val="000000"/>
                </a:solidFill>
              </a:rPr>
              <a:t>treewidth</a:t>
            </a:r>
            <a:r>
              <a:rPr lang="en-US" dirty="0" smtClean="0">
                <a:solidFill>
                  <a:srgbClr val="000000"/>
                </a:solidFill>
              </a:rPr>
              <a:t>, can build a large tree-of-sets system: extension of</a:t>
            </a:r>
            <a:r>
              <a:rPr lang="en-US" dirty="0" smtClean="0">
                <a:solidFill>
                  <a:srgbClr val="005800"/>
                </a:solidFill>
              </a:rPr>
              <a:t> [C ‘11], [C, Li ‘12], [</a:t>
            </a:r>
            <a:r>
              <a:rPr lang="en-US" dirty="0" err="1" smtClean="0">
                <a:solidFill>
                  <a:srgbClr val="005800"/>
                </a:solidFill>
              </a:rPr>
              <a:t>Chekuri</a:t>
            </a:r>
            <a:r>
              <a:rPr lang="en-US" dirty="0" smtClean="0">
                <a:solidFill>
                  <a:srgbClr val="005800"/>
                </a:solidFill>
              </a:rPr>
              <a:t>, </a:t>
            </a:r>
            <a:r>
              <a:rPr lang="en-US" dirty="0" err="1" smtClean="0">
                <a:solidFill>
                  <a:srgbClr val="005800"/>
                </a:solidFill>
              </a:rPr>
              <a:t>Ene</a:t>
            </a:r>
            <a:r>
              <a:rPr lang="en-US" dirty="0" smtClean="0">
                <a:solidFill>
                  <a:srgbClr val="005800"/>
                </a:solidFill>
              </a:rPr>
              <a:t> ‘12]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Can build a path-of-sets system from a tree-of-sets system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250266" y="5232401"/>
            <a:ext cx="4199467" cy="1286934"/>
          </a:xfrm>
          <a:prstGeom prst="wedgeRoundRectCallout">
            <a:avLst>
              <a:gd name="adj1" fmla="val -18785"/>
              <a:gd name="adj2" fmla="val -17012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polylog</a:t>
            </a:r>
            <a:r>
              <a:rPr lang="en-US" sz="2800" dirty="0" smtClean="0"/>
              <a:t>(k)-approximation for Node-Disjoint Paths with congestion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189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polynomial bound on grid minor size,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, </a:t>
            </a:r>
          </a:p>
          <a:p>
            <a:r>
              <a:rPr lang="en-US" dirty="0" smtClean="0"/>
              <a:t>Best current negative result:</a:t>
            </a:r>
          </a:p>
          <a:p>
            <a:r>
              <a:rPr lang="en-US" dirty="0" smtClean="0"/>
              <a:t>Better upper/lower bounds?</a:t>
            </a:r>
          </a:p>
          <a:p>
            <a:r>
              <a:rPr lang="en-US" dirty="0" smtClean="0"/>
              <a:t>Better/simpler constructions of path-of-sets or tree-of-sets systems?</a:t>
            </a:r>
          </a:p>
          <a:p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2275416"/>
            <a:ext cx="2184400" cy="3937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939" y="2285992"/>
            <a:ext cx="1587500" cy="3937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5728" y="2772836"/>
            <a:ext cx="3340100" cy="647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46801" y="5689600"/>
            <a:ext cx="2641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800000"/>
                </a:solidFill>
              </a:rPr>
              <a:t>Thank you!</a:t>
            </a:r>
            <a:endParaRPr lang="en-US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3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2507</Words>
  <Application>Microsoft Macintosh PowerPoint</Application>
  <PresentationFormat>On-screen Show (4:3)</PresentationFormat>
  <Paragraphs>679</Paragraphs>
  <Slides>93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4" baseType="lpstr">
      <vt:lpstr>Office Theme</vt:lpstr>
      <vt:lpstr>Polynomial Bounds for the  Grid-Minor Theorem</vt:lpstr>
      <vt:lpstr>Grid Minor Theorem  (Excluded Grid Theorem) [Robertson, Seymour ‘86]</vt:lpstr>
      <vt:lpstr>Grid Minor Theorem  (Excluded Grid Theorem) [Robertson, Seymour ‘86]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 Decomposition</vt:lpstr>
      <vt:lpstr>Treewidth of Some Graphs</vt:lpstr>
      <vt:lpstr>Well-Linkedness </vt:lpstr>
      <vt:lpstr>Well-Linkedness </vt:lpstr>
      <vt:lpstr>Treewidth and Well-Linkedness</vt:lpstr>
      <vt:lpstr>Grid-Minor Theorem [Robertson, Seymour]</vt:lpstr>
      <vt:lpstr>Grid-Minor Theorem [Robertson, Seymour]</vt:lpstr>
      <vt:lpstr>Grid-Minor Theorem [Robertson, Seymour]</vt:lpstr>
      <vt:lpstr>Applications</vt:lpstr>
      <vt:lpstr>Grid-Minor Theorem</vt:lpstr>
      <vt:lpstr>Grid-Minor Theorem</vt:lpstr>
      <vt:lpstr>Grid-Minor Theorem</vt:lpstr>
      <vt:lpstr>Grid-Minor Theorem</vt:lpstr>
      <vt:lpstr>Path-of-Sets System 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A Path-of-Sets System</vt:lpstr>
      <vt:lpstr>From Path-of-Sets System to Grid Minor</vt:lpstr>
      <vt:lpstr>Building the Grid</vt:lpstr>
      <vt:lpstr>Building the Grid</vt:lpstr>
      <vt:lpstr>Building the Grid</vt:lpstr>
      <vt:lpstr>Building the Grid</vt:lpstr>
      <vt:lpstr>Building the Grid</vt:lpstr>
      <vt:lpstr>Building the Grid</vt:lpstr>
      <vt:lpstr>Direct vs Indirect Path</vt:lpstr>
      <vt:lpstr>Building the Grid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Inside the Super-Clusters</vt:lpstr>
      <vt:lpstr>Inside the Super-Clusters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Routing Inside Clusters</vt:lpstr>
      <vt:lpstr>Completing the Proof</vt:lpstr>
      <vt:lpstr>Completing the Proof</vt:lpstr>
      <vt:lpstr>Inside the Super-Clusters</vt:lpstr>
      <vt:lpstr>Inside the Super-Clusters</vt:lpstr>
      <vt:lpstr>Completing the Proof</vt:lpstr>
      <vt:lpstr>Finding the Path-of-Sets System</vt:lpstr>
      <vt:lpstr>Edge-Disjoint Paths</vt:lpstr>
      <vt:lpstr>Edge-Disjoint Paths</vt:lpstr>
      <vt:lpstr>Algorithms for Edge-Disjoint Paths</vt:lpstr>
      <vt:lpstr>Algorithms for Edge-Disjoint Paths</vt:lpstr>
      <vt:lpstr>Crossbar</vt:lpstr>
      <vt:lpstr>Tree-of-Sets System</vt:lpstr>
      <vt:lpstr>High-Level Idea</vt:lpstr>
      <vt:lpstr>High-Level Idea</vt:lpstr>
      <vt:lpstr>Stage 1</vt:lpstr>
      <vt:lpstr>Stage 1</vt:lpstr>
      <vt:lpstr>Stage 1</vt:lpstr>
      <vt:lpstr>Stage 1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Stage 2</vt:lpstr>
      <vt:lpstr>Conclusion</vt:lpstr>
      <vt:lpstr>Conclusion</vt:lpstr>
    </vt:vector>
  </TitlesOfParts>
  <Company>TTI-C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Bounds for the  Grid-Minor Theorem</dc:title>
  <dc:creator>Julia Chuzhoy</dc:creator>
  <cp:lastModifiedBy>Julia Chuzhoy</cp:lastModifiedBy>
  <cp:revision>179</cp:revision>
  <dcterms:created xsi:type="dcterms:W3CDTF">2013-04-28T20:32:40Z</dcterms:created>
  <dcterms:modified xsi:type="dcterms:W3CDTF">2013-08-04T23:01:09Z</dcterms:modified>
</cp:coreProperties>
</file>