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8" r:id="rId3"/>
    <p:sldId id="261" r:id="rId4"/>
    <p:sldId id="262" r:id="rId5"/>
    <p:sldId id="263" r:id="rId6"/>
    <p:sldId id="264" r:id="rId7"/>
    <p:sldId id="265" r:id="rId8"/>
    <p:sldId id="279" r:id="rId9"/>
    <p:sldId id="270" r:id="rId10"/>
    <p:sldId id="282" r:id="rId11"/>
    <p:sldId id="275" r:id="rId12"/>
    <p:sldId id="271" r:id="rId13"/>
    <p:sldId id="280" r:id="rId14"/>
    <p:sldId id="272" r:id="rId15"/>
    <p:sldId id="273" r:id="rId16"/>
    <p:sldId id="283" r:id="rId17"/>
    <p:sldId id="276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55" autoAdjust="0"/>
  </p:normalViewPr>
  <p:slideViewPr>
    <p:cSldViewPr snapToGrid="0">
      <p:cViewPr varScale="1">
        <p:scale>
          <a:sx n="86" d="100"/>
          <a:sy n="86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Relationship Id="rId11" Type="http://schemas.openxmlformats.org/officeDocument/2006/relationships/image" Target="../media/image35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3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0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9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C866-EAE5-0C42-BB14-B98B8D829D3B}" type="datetimeFigureOut">
              <a:rPr lang="en-US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CAC8-5492-EA4B-8590-0EACFB9D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33.w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34.w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35.wmf"/><Relationship Id="rId10" Type="http://schemas.openxmlformats.org/officeDocument/2006/relationships/image" Target="../media/image28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8.wmf"/><Relationship Id="rId9" Type="http://schemas.openxmlformats.org/officeDocument/2006/relationships/image" Target="../media/image23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5.wmf"/><Relationship Id="rId7" Type="http://schemas.openxmlformats.org/officeDocument/2006/relationships/image" Target="../media/image18.gi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46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5" Type="http://schemas.microsoft.com/office/2007/relationships/hdphoto" Target="../media/hdphoto1.wdp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5.emf"/><Relationship Id="rId15" Type="http://schemas.openxmlformats.org/officeDocument/2006/relationships/image" Target="../media/image18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microsoft.com/office/2007/relationships/media" Target="file://localhost/Users/maxwelling/My%20Documents/MATLAB/HerdingAttractor4Faces.mpg" TargetMode="External"/><Relationship Id="rId3" Type="http://schemas.openxmlformats.org/officeDocument/2006/relationships/video" Target="file://localhost/Users/maxwelling/My%20Documents/MATLAB/HerdingAttractor4Faces.mpg" TargetMode="Externa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6" Type="http://schemas.openxmlformats.org/officeDocument/2006/relationships/oleObject" Target="../embeddings/oleObject8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3999" cy="2629647"/>
          </a:xfrm>
        </p:spPr>
        <p:txBody>
          <a:bodyPr>
            <a:normAutofit/>
          </a:bodyPr>
          <a:lstStyle/>
          <a:p>
            <a:r>
              <a:rPr lang="en-US" sz="4900" dirty="0" smtClean="0"/>
              <a:t>Deterministic (Chaotic)</a:t>
            </a:r>
            <a:br>
              <a:rPr lang="en-US" sz="4900" dirty="0" smtClean="0"/>
            </a:br>
            <a:r>
              <a:rPr lang="en-US" sz="4900" dirty="0" smtClean="0"/>
              <a:t>Perturb &amp; 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681" y="3149595"/>
            <a:ext cx="5053907" cy="3364758"/>
          </a:xfrm>
        </p:spPr>
        <p:txBody>
          <a:bodyPr>
            <a:normAutofit lnSpcReduction="10000"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Max Welling </a:t>
            </a:r>
          </a:p>
          <a:p>
            <a:pPr algn="l"/>
            <a:endParaRPr lang="en-US" i="1" dirty="0" smtClean="0">
              <a:solidFill>
                <a:srgbClr val="FF0000"/>
              </a:solidFill>
            </a:endParaRP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University of Amsterdam</a:t>
            </a:r>
          </a:p>
          <a:p>
            <a:pPr algn="l"/>
            <a:endParaRPr lang="en-US" i="1" dirty="0" smtClean="0">
              <a:solidFill>
                <a:schemeClr val="tx1"/>
              </a:solidFill>
            </a:endParaRP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University of California, Irvine</a:t>
            </a: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	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180px-University_of_Amsterdam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06" y="3966882"/>
            <a:ext cx="978647" cy="978647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24" y="5218750"/>
            <a:ext cx="734358" cy="10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7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/>
        </p:nvSpPr>
        <p:spPr>
          <a:xfrm>
            <a:off x="4320652" y="3666016"/>
            <a:ext cx="3477491" cy="2424546"/>
          </a:xfrm>
          <a:custGeom>
            <a:avLst/>
            <a:gdLst>
              <a:gd name="connsiteX0" fmla="*/ 0 w 3477491"/>
              <a:gd name="connsiteY0" fmla="*/ 2424546 h 2424546"/>
              <a:gd name="connsiteX1" fmla="*/ 110836 w 3477491"/>
              <a:gd name="connsiteY1" fmla="*/ 0 h 2424546"/>
              <a:gd name="connsiteX2" fmla="*/ 3477491 w 3477491"/>
              <a:gd name="connsiteY2" fmla="*/ 1579418 h 2424546"/>
              <a:gd name="connsiteX3" fmla="*/ 3338946 w 3477491"/>
              <a:gd name="connsiteY3" fmla="*/ 2313709 h 2424546"/>
              <a:gd name="connsiteX4" fmla="*/ 0 w 3477491"/>
              <a:gd name="connsiteY4" fmla="*/ 2424546 h 242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491" h="2424546">
                <a:moveTo>
                  <a:pt x="0" y="2424546"/>
                </a:moveTo>
                <a:lnTo>
                  <a:pt x="110836" y="0"/>
                </a:lnTo>
                <a:lnTo>
                  <a:pt x="3477491" y="1579418"/>
                </a:lnTo>
                <a:lnTo>
                  <a:pt x="3338946" y="2313709"/>
                </a:lnTo>
                <a:lnTo>
                  <a:pt x="0" y="24245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58252" y="1934198"/>
            <a:ext cx="4059382" cy="4170218"/>
          </a:xfrm>
          <a:custGeom>
            <a:avLst/>
            <a:gdLst>
              <a:gd name="connsiteX0" fmla="*/ 3948546 w 4059382"/>
              <a:gd name="connsiteY0" fmla="*/ 4170218 h 4170218"/>
              <a:gd name="connsiteX1" fmla="*/ 4059382 w 4059382"/>
              <a:gd name="connsiteY1" fmla="*/ 1731818 h 4170218"/>
              <a:gd name="connsiteX2" fmla="*/ 318655 w 4059382"/>
              <a:gd name="connsiteY2" fmla="*/ 0 h 4170218"/>
              <a:gd name="connsiteX3" fmla="*/ 0 w 4059382"/>
              <a:gd name="connsiteY3" fmla="*/ 3560618 h 4170218"/>
              <a:gd name="connsiteX4" fmla="*/ 3948546 w 4059382"/>
              <a:gd name="connsiteY4" fmla="*/ 4170218 h 417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382" h="4170218">
                <a:moveTo>
                  <a:pt x="3948546" y="4170218"/>
                </a:moveTo>
                <a:lnTo>
                  <a:pt x="4059382" y="1731818"/>
                </a:lnTo>
                <a:lnTo>
                  <a:pt x="318655" y="0"/>
                </a:lnTo>
                <a:lnTo>
                  <a:pt x="0" y="3560618"/>
                </a:lnTo>
                <a:lnTo>
                  <a:pt x="3948546" y="417021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76907" y="576453"/>
            <a:ext cx="4225636" cy="3103418"/>
          </a:xfrm>
          <a:custGeom>
            <a:avLst/>
            <a:gdLst>
              <a:gd name="connsiteX0" fmla="*/ 4225636 w 4225636"/>
              <a:gd name="connsiteY0" fmla="*/ 96981 h 3103418"/>
              <a:gd name="connsiteX1" fmla="*/ 3782291 w 4225636"/>
              <a:gd name="connsiteY1" fmla="*/ 3103418 h 3103418"/>
              <a:gd name="connsiteX2" fmla="*/ 0 w 4225636"/>
              <a:gd name="connsiteY2" fmla="*/ 1399309 h 3103418"/>
              <a:gd name="connsiteX3" fmla="*/ 554181 w 4225636"/>
              <a:gd name="connsiteY3" fmla="*/ 0 h 3103418"/>
              <a:gd name="connsiteX4" fmla="*/ 4225636 w 4225636"/>
              <a:gd name="connsiteY4" fmla="*/ 96981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636" h="3103418">
                <a:moveTo>
                  <a:pt x="4225636" y="96981"/>
                </a:moveTo>
                <a:lnTo>
                  <a:pt x="3782291" y="3103418"/>
                </a:lnTo>
                <a:lnTo>
                  <a:pt x="0" y="1399309"/>
                </a:lnTo>
                <a:lnTo>
                  <a:pt x="554181" y="0"/>
                </a:lnTo>
                <a:lnTo>
                  <a:pt x="4225636" y="9698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431488" y="687289"/>
            <a:ext cx="3920837" cy="4530436"/>
          </a:xfrm>
          <a:custGeom>
            <a:avLst/>
            <a:gdLst>
              <a:gd name="connsiteX0" fmla="*/ 484910 w 3920837"/>
              <a:gd name="connsiteY0" fmla="*/ 0 h 4530436"/>
              <a:gd name="connsiteX1" fmla="*/ 0 w 3920837"/>
              <a:gd name="connsiteY1" fmla="*/ 3020291 h 4530436"/>
              <a:gd name="connsiteX2" fmla="*/ 3352800 w 3920837"/>
              <a:gd name="connsiteY2" fmla="*/ 4530436 h 4530436"/>
              <a:gd name="connsiteX3" fmla="*/ 3920837 w 3920837"/>
              <a:gd name="connsiteY3" fmla="*/ 207818 h 4530436"/>
              <a:gd name="connsiteX4" fmla="*/ 484910 w 3920837"/>
              <a:gd name="connsiteY4" fmla="*/ 0 h 453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0837" h="4530436">
                <a:moveTo>
                  <a:pt x="484910" y="0"/>
                </a:moveTo>
                <a:lnTo>
                  <a:pt x="0" y="3020291"/>
                </a:lnTo>
                <a:lnTo>
                  <a:pt x="3352800" y="4530436"/>
                </a:lnTo>
                <a:lnTo>
                  <a:pt x="3920837" y="207818"/>
                </a:lnTo>
                <a:lnTo>
                  <a:pt x="48491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Title 1"/>
          <p:cNvSpPr>
            <a:spLocks noGrp="1"/>
          </p:cNvSpPr>
          <p:nvPr>
            <p:ph type="title"/>
          </p:nvPr>
        </p:nvSpPr>
        <p:spPr>
          <a:xfrm>
            <a:off x="345649" y="-284564"/>
            <a:ext cx="8229600" cy="1143000"/>
          </a:xfrm>
        </p:spPr>
        <p:txBody>
          <a:bodyPr/>
          <a:lstStyle/>
          <a:p>
            <a:r>
              <a:rPr lang="en-US" dirty="0" smtClean="0"/>
              <a:t>Geometric Interpretation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042662" y="3687592"/>
            <a:ext cx="48323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593" y="3688386"/>
            <a:ext cx="5156200" cy="23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5"/>
            <a:endCxn id="12" idx="1"/>
          </p:cNvCxnSpPr>
          <p:nvPr/>
        </p:nvCxnSpPr>
        <p:spPr>
          <a:xfrm>
            <a:off x="3075331" y="1097586"/>
            <a:ext cx="4032250" cy="4413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  <a:endCxn id="14" idx="5"/>
          </p:cNvCxnSpPr>
          <p:nvPr/>
        </p:nvCxnSpPr>
        <p:spPr>
          <a:xfrm rot="5400000">
            <a:off x="4961281" y="2667623"/>
            <a:ext cx="3228975" cy="1171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1"/>
            <a:endCxn id="15" idx="3"/>
          </p:cNvCxnSpPr>
          <p:nvPr/>
        </p:nvCxnSpPr>
        <p:spPr>
          <a:xfrm rot="10800000" flipV="1">
            <a:off x="1567206" y="1097586"/>
            <a:ext cx="1403350" cy="3821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5"/>
            <a:endCxn id="14" idx="1"/>
          </p:cNvCxnSpPr>
          <p:nvPr/>
        </p:nvCxnSpPr>
        <p:spPr>
          <a:xfrm>
            <a:off x="1619593" y="4818686"/>
            <a:ext cx="4264025" cy="492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916581" y="997573"/>
            <a:ext cx="212725" cy="2000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55193" y="1438898"/>
            <a:ext cx="212725" cy="2000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831231" y="4767886"/>
            <a:ext cx="212725" cy="2000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460843" y="4718673"/>
            <a:ext cx="212725" cy="2000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Arrow Connector 30"/>
          <p:cNvCxnSpPr>
            <a:endCxn id="12" idx="2"/>
          </p:cNvCxnSpPr>
          <p:nvPr/>
        </p:nvCxnSpPr>
        <p:spPr>
          <a:xfrm flipV="1">
            <a:off x="4456456" y="1638923"/>
            <a:ext cx="2598737" cy="2052638"/>
          </a:xfrm>
          <a:prstGeom prst="straightConnector1">
            <a:avLst/>
          </a:prstGeom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1619593" y="3701086"/>
            <a:ext cx="2827338" cy="111760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4" idx="1"/>
          </p:cNvCxnSpPr>
          <p:nvPr/>
        </p:nvCxnSpPr>
        <p:spPr>
          <a:xfrm>
            <a:off x="4494556" y="3701086"/>
            <a:ext cx="1389062" cy="1166812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3"/>
          </p:cNvCxnSpPr>
          <p:nvPr/>
        </p:nvCxnSpPr>
        <p:spPr>
          <a:xfrm rot="16200000" flipV="1">
            <a:off x="2496687" y="1723854"/>
            <a:ext cx="2466975" cy="1414463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3197568" y="1951661"/>
            <a:ext cx="2959100" cy="46355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7731" y="3688386"/>
            <a:ext cx="2201862" cy="1031875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3141212" y="4832179"/>
            <a:ext cx="2447925" cy="13811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65631" y="2410448"/>
            <a:ext cx="2768600" cy="1254125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3400768" y="2693023"/>
            <a:ext cx="1065213" cy="1008063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43356" y="884861"/>
          <a:ext cx="6651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Equation" r:id="rId3" imgW="393480" imgH="241200" progId="Equation.3">
                  <p:embed/>
                </p:oleObj>
              </mc:Choice>
              <mc:Fallback>
                <p:oleObj name="Equation" r:id="rId3" imgW="393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356" y="884861"/>
                        <a:ext cx="66516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290981" y="5082211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5" imgW="406080" imgH="241200" progId="Equation.3">
                  <p:embed/>
                </p:oleObj>
              </mc:Choice>
              <mc:Fallback>
                <p:oleObj name="Equation" r:id="rId5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981" y="5082211"/>
                        <a:ext cx="68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835993" y="5156823"/>
          <a:ext cx="6873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7" imgW="406080" imgH="253800" progId="Equation.3">
                  <p:embed/>
                </p:oleObj>
              </mc:Choice>
              <mc:Fallback>
                <p:oleObj name="Equation" r:id="rId7" imgW="406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993" y="5156823"/>
                        <a:ext cx="6873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383806" y="1030911"/>
          <a:ext cx="6873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Equation" r:id="rId9" imgW="406080" imgH="241200" progId="Equation.3">
                  <p:embed/>
                </p:oleObj>
              </mc:Choice>
              <mc:Fallback>
                <p:oleObj name="Equation" r:id="rId9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806" y="1030911"/>
                        <a:ext cx="687387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017093" y="3451848"/>
          <a:ext cx="3000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093" y="3451848"/>
                        <a:ext cx="3000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83418" y="841998"/>
          <a:ext cx="322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13" imgW="190440" imgH="215640" progId="Equation.3">
                  <p:embed/>
                </p:oleObj>
              </mc:Choice>
              <mc:Fallback>
                <p:oleObj name="Equation" r:id="rId13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418" y="841998"/>
                        <a:ext cx="322263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178768" y="2140573"/>
          <a:ext cx="3000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Equation" r:id="rId15" imgW="177480" imgH="228600" progId="Equation.3">
                  <p:embed/>
                </p:oleObj>
              </mc:Choice>
              <mc:Fallback>
                <p:oleObj name="Equation" r:id="rId15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768" y="2140573"/>
                        <a:ext cx="30003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909981" y="3018461"/>
          <a:ext cx="4508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Equation" r:id="rId17" imgW="266400" imgH="228600" progId="Equation.3">
                  <p:embed/>
                </p:oleObj>
              </mc:Choice>
              <mc:Fallback>
                <p:oleObj name="Equation" r:id="rId1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81" y="3018461"/>
                        <a:ext cx="4508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Arrow Connector 93"/>
          <p:cNvCxnSpPr/>
          <p:nvPr/>
        </p:nvCxnSpPr>
        <p:spPr>
          <a:xfrm rot="10800000">
            <a:off x="3929406" y="1394448"/>
            <a:ext cx="1065212" cy="1008063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1346543" y="1403973"/>
            <a:ext cx="2598738" cy="2054225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2805113" y="2617788"/>
          <a:ext cx="5175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Vergelijking" r:id="rId19" imgW="419040" imgH="266400" progId="Equation.3">
                  <p:embed/>
                </p:oleObj>
              </mc:Choice>
              <mc:Fallback>
                <p:oleObj name="Vergelijking" r:id="rId19" imgW="419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2617788"/>
                        <a:ext cx="51752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Isosceles Triangle 96"/>
          <p:cNvSpPr/>
          <p:nvPr/>
        </p:nvSpPr>
        <p:spPr>
          <a:xfrm>
            <a:off x="6134443" y="1750048"/>
            <a:ext cx="212725" cy="2000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967756" y="1416673"/>
          <a:ext cx="6873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Equation" r:id="rId21" imgW="406080" imgH="253800" progId="Equation.3">
                  <p:embed/>
                </p:oleObj>
              </mc:Choice>
              <mc:Fallback>
                <p:oleObj name="Equation" r:id="rId21" imgW="406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756" y="1416673"/>
                        <a:ext cx="68738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2"/>
          <p:cNvGraphicFramePr>
            <a:graphicFrameLocks noChangeAspect="1"/>
          </p:cNvGraphicFramePr>
          <p:nvPr/>
        </p:nvGraphicFramePr>
        <p:xfrm>
          <a:off x="1527175" y="6137275"/>
          <a:ext cx="61071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23" imgW="3936960" imgH="457200" progId="Equation.3">
                  <p:embed/>
                </p:oleObj>
              </mc:Choice>
              <mc:Fallback>
                <p:oleObj name="Equation" r:id="rId23" imgW="3936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6137275"/>
                        <a:ext cx="610711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>
          <a:xfrm>
            <a:off x="4934006" y="2411133"/>
            <a:ext cx="154456" cy="1544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225011" y="3387265"/>
            <a:ext cx="154456" cy="1544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275840" y="2554953"/>
            <a:ext cx="154456" cy="1544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rot="10800000" flipV="1">
            <a:off x="1396629" y="2574163"/>
            <a:ext cx="3511634" cy="967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0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4338" y="0"/>
            <a:ext cx="8229600" cy="1143000"/>
          </a:xfrm>
        </p:spPr>
        <p:txBody>
          <a:bodyPr/>
          <a:lstStyle/>
          <a:p>
            <a:r>
              <a:rPr lang="en-US" dirty="0" smtClean="0"/>
              <a:t>Convergence</a:t>
            </a:r>
          </a:p>
        </p:txBody>
      </p:sp>
      <p:sp>
        <p:nvSpPr>
          <p:cNvPr id="20" name="Rechthoek 19"/>
          <p:cNvSpPr/>
          <p:nvPr/>
        </p:nvSpPr>
        <p:spPr>
          <a:xfrm>
            <a:off x="205273" y="1222310"/>
            <a:ext cx="2286000" cy="23326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835442" y="1623939"/>
            <a:ext cx="2068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Translation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dirty="0" err="1" smtClean="0"/>
              <a:t>Choose</a:t>
            </a:r>
            <a:r>
              <a:rPr lang="nl-NL" dirty="0" smtClean="0"/>
              <a:t> </a:t>
            </a:r>
            <a:r>
              <a:rPr lang="nl-NL" dirty="0" err="1" smtClean="0"/>
              <a:t>S</a:t>
            </a:r>
            <a:r>
              <a:rPr lang="nl-NL" baseline="-25000" dirty="0" err="1" smtClean="0"/>
              <a:t>t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:  </a:t>
            </a:r>
          </a:p>
          <a:p>
            <a:endParaRPr lang="nl-NL" dirty="0" smtClean="0"/>
          </a:p>
          <a:p>
            <a:r>
              <a:rPr lang="nl-NL" dirty="0" err="1" smtClean="0"/>
              <a:t>Then</a:t>
            </a:r>
            <a:r>
              <a:rPr lang="nl-NL" dirty="0" smtClean="0"/>
              <a:t>: </a:t>
            </a:r>
          </a:p>
        </p:txBody>
      </p:sp>
      <p:graphicFrame>
        <p:nvGraphicFramePr>
          <p:cNvPr id="88068" name="Object 2"/>
          <p:cNvGraphicFramePr>
            <a:graphicFrameLocks noChangeAspect="1"/>
          </p:cNvGraphicFramePr>
          <p:nvPr/>
        </p:nvGraphicFramePr>
        <p:xfrm>
          <a:off x="2028215" y="1649556"/>
          <a:ext cx="19669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3" imgW="1206500" imgH="203200" progId="Equation.3">
                  <p:embed/>
                </p:oleObj>
              </mc:Choice>
              <mc:Fallback>
                <p:oleObj name="Equation" r:id="rId3" imgW="1206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215" y="1649556"/>
                        <a:ext cx="196691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2"/>
          <p:cNvGraphicFramePr>
            <a:graphicFrameLocks noChangeAspect="1"/>
          </p:cNvGraphicFramePr>
          <p:nvPr/>
        </p:nvGraphicFramePr>
        <p:xfrm>
          <a:off x="3039325" y="2119794"/>
          <a:ext cx="3227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5" imgW="2209800" imgH="355600" progId="Equation.3">
                  <p:embed/>
                </p:oleObj>
              </mc:Choice>
              <mc:Fallback>
                <p:oleObj name="Equation" r:id="rId5" imgW="2209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325" y="2119794"/>
                        <a:ext cx="32273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2"/>
          <p:cNvGraphicFramePr>
            <a:graphicFrameLocks noChangeAspect="1"/>
          </p:cNvGraphicFramePr>
          <p:nvPr/>
        </p:nvGraphicFramePr>
        <p:xfrm>
          <a:off x="1558500" y="2683029"/>
          <a:ext cx="2756396" cy="6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7" imgW="1841400" imgH="431640" progId="Equation.3">
                  <p:embed/>
                </p:oleObj>
              </mc:Choice>
              <mc:Fallback>
                <p:oleObj name="Equation" r:id="rId7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500" y="2683029"/>
                        <a:ext cx="2756396" cy="6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ep 25"/>
          <p:cNvGrpSpPr/>
          <p:nvPr/>
        </p:nvGrpSpPr>
        <p:grpSpPr>
          <a:xfrm>
            <a:off x="5094513" y="3536302"/>
            <a:ext cx="3890867" cy="3321698"/>
            <a:chOff x="2022475" y="2582863"/>
            <a:chExt cx="5699125" cy="4275137"/>
          </a:xfrm>
        </p:grpSpPr>
        <p:pic>
          <p:nvPicPr>
            <p:cNvPr id="28" name="Picture 2" descr="tipi_helicopte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22475" y="2582863"/>
              <a:ext cx="5699125" cy="4275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9" name="Straight Connector 4"/>
            <p:cNvCxnSpPr/>
            <p:nvPr/>
          </p:nvCxnSpPr>
          <p:spPr>
            <a:xfrm rot="5400000" flipH="1" flipV="1">
              <a:off x="4869657" y="2736056"/>
              <a:ext cx="1974850" cy="1843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"/>
            <p:cNvCxnSpPr/>
            <p:nvPr/>
          </p:nvCxnSpPr>
          <p:spPr>
            <a:xfrm rot="16200000" flipV="1">
              <a:off x="3026569" y="2764631"/>
              <a:ext cx="2003425" cy="181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7"/>
            <p:cNvCxnSpPr/>
            <p:nvPr/>
          </p:nvCxnSpPr>
          <p:spPr>
            <a:xfrm rot="5400000" flipH="1" flipV="1">
              <a:off x="3679826" y="5391150"/>
              <a:ext cx="1987550" cy="523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1"/>
            <p:cNvCxnSpPr/>
            <p:nvPr/>
          </p:nvCxnSpPr>
          <p:spPr>
            <a:xfrm rot="16200000" flipV="1">
              <a:off x="4064001" y="5559425"/>
              <a:ext cx="1966912" cy="223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"/>
            <p:cNvCxnSpPr/>
            <p:nvPr/>
          </p:nvCxnSpPr>
          <p:spPr>
            <a:xfrm rot="10800000">
              <a:off x="2141538" y="4202113"/>
              <a:ext cx="2763837" cy="48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"/>
            <p:cNvCxnSpPr/>
            <p:nvPr/>
          </p:nvCxnSpPr>
          <p:spPr>
            <a:xfrm rot="10800000">
              <a:off x="4949825" y="4716463"/>
              <a:ext cx="2698750" cy="1495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7"/>
            <p:cNvSpPr txBox="1">
              <a:spLocks noChangeArrowheads="1"/>
            </p:cNvSpPr>
            <p:nvPr/>
          </p:nvSpPr>
          <p:spPr bwMode="auto">
            <a:xfrm>
              <a:off x="4498975" y="3251200"/>
              <a:ext cx="508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s=1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6138863" y="4427537"/>
              <a:ext cx="508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s=2</a:t>
              </a:r>
            </a:p>
          </p:txBody>
        </p:sp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5689600" y="5864225"/>
              <a:ext cx="50641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s=3</a:t>
              </a:r>
            </a:p>
          </p:txBody>
        </p:sp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4600576" y="6183313"/>
              <a:ext cx="508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s=4</a:t>
              </a:r>
            </a:p>
          </p:txBody>
        </p:sp>
        <p:sp>
          <p:nvSpPr>
            <p:cNvPr id="39" name="TextBox 21"/>
            <p:cNvSpPr txBox="1">
              <a:spLocks noChangeArrowheads="1"/>
            </p:cNvSpPr>
            <p:nvPr/>
          </p:nvSpPr>
          <p:spPr bwMode="auto">
            <a:xfrm>
              <a:off x="3048000" y="5443539"/>
              <a:ext cx="50641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s=5</a:t>
              </a:r>
            </a:p>
          </p:txBody>
        </p:sp>
        <p:sp>
          <p:nvSpPr>
            <p:cNvPr id="40" name="TextBox 22"/>
            <p:cNvSpPr txBox="1">
              <a:spLocks noChangeArrowheads="1"/>
            </p:cNvSpPr>
            <p:nvPr/>
          </p:nvSpPr>
          <p:spPr bwMode="auto">
            <a:xfrm>
              <a:off x="2816224" y="3584576"/>
              <a:ext cx="5064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s=6</a:t>
              </a:r>
            </a:p>
          </p:txBody>
        </p: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4572001" y="3425829"/>
              <a:ext cx="871539" cy="1385888"/>
              <a:chOff x="4571999" y="3425372"/>
              <a:chExt cx="870860" cy="1386113"/>
            </a:xfrm>
          </p:grpSpPr>
          <p:cxnSp>
            <p:nvCxnSpPr>
              <p:cNvPr id="49" name="Straight Connector 25"/>
              <p:cNvCxnSpPr/>
              <p:nvPr/>
            </p:nvCxnSpPr>
            <p:spPr>
              <a:xfrm rot="16200000" flipH="1">
                <a:off x="4440811" y="3556560"/>
                <a:ext cx="682736" cy="42036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26"/>
              <p:cNvCxnSpPr/>
              <p:nvPr/>
            </p:nvCxnSpPr>
            <p:spPr>
              <a:xfrm rot="16200000" flipH="1">
                <a:off x="4854827" y="4245647"/>
                <a:ext cx="682736" cy="420359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7"/>
              <p:cNvCxnSpPr/>
              <p:nvPr/>
            </p:nvCxnSpPr>
            <p:spPr>
              <a:xfrm rot="10800000" flipV="1">
                <a:off x="4717936" y="4789256"/>
                <a:ext cx="724923" cy="14289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8"/>
              <p:cNvCxnSpPr/>
              <p:nvPr/>
            </p:nvCxnSpPr>
            <p:spPr>
              <a:xfrm rot="10800000" flipV="1">
                <a:off x="4724281" y="4528864"/>
                <a:ext cx="704301" cy="282621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29"/>
            <p:cNvSpPr txBox="1">
              <a:spLocks noChangeArrowheads="1"/>
            </p:cNvSpPr>
            <p:nvPr/>
          </p:nvSpPr>
          <p:spPr bwMode="auto">
            <a:xfrm>
              <a:off x="5399088" y="4137026"/>
              <a:ext cx="1449386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latin typeface="Calibri" pitchFamily="34" charset="0"/>
                </a:rPr>
                <a:t>s=[1,1,2,5,2...</a:t>
              </a:r>
            </a:p>
          </p:txBody>
        </p:sp>
        <p:cxnSp>
          <p:nvCxnSpPr>
            <p:cNvPr id="43" name="Straight Arrow Connector 6"/>
            <p:cNvCxnSpPr/>
            <p:nvPr/>
          </p:nvCxnSpPr>
          <p:spPr>
            <a:xfrm rot="16200000" flipH="1">
              <a:off x="4802383" y="3844348"/>
              <a:ext cx="429204" cy="21241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7"/>
            <p:cNvCxnSpPr/>
            <p:nvPr/>
          </p:nvCxnSpPr>
          <p:spPr>
            <a:xfrm flipV="1">
              <a:off x="4227177" y="4888504"/>
              <a:ext cx="383318" cy="14106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8"/>
            <p:cNvCxnSpPr/>
            <p:nvPr/>
          </p:nvCxnSpPr>
          <p:spPr>
            <a:xfrm>
              <a:off x="4098761" y="4229189"/>
              <a:ext cx="397801" cy="830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9"/>
            <p:cNvCxnSpPr/>
            <p:nvPr/>
          </p:nvCxnSpPr>
          <p:spPr>
            <a:xfrm rot="10800000" flipV="1">
              <a:off x="5361683" y="4586360"/>
              <a:ext cx="388146" cy="900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10"/>
            <p:cNvCxnSpPr/>
            <p:nvPr/>
          </p:nvCxnSpPr>
          <p:spPr>
            <a:xfrm rot="10800000">
              <a:off x="5078780" y="5025569"/>
              <a:ext cx="441250" cy="2921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17"/>
            <p:cNvCxnSpPr/>
            <p:nvPr/>
          </p:nvCxnSpPr>
          <p:spPr>
            <a:xfrm rot="5400000" flipH="1" flipV="1">
              <a:off x="4665505" y="5415600"/>
              <a:ext cx="416199" cy="7434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al 52"/>
          <p:cNvSpPr/>
          <p:nvPr/>
        </p:nvSpPr>
        <p:spPr>
          <a:xfrm>
            <a:off x="5495731" y="3676260"/>
            <a:ext cx="3219062" cy="305111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xtBox 53"/>
          <p:cNvSpPr txBox="1"/>
          <p:nvPr/>
        </p:nvSpPr>
        <p:spPr>
          <a:xfrm>
            <a:off x="510780" y="3796577"/>
            <a:ext cx="430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 “</a:t>
            </a:r>
            <a:r>
              <a:rPr lang="en-US" dirty="0" err="1" smtClean="0"/>
              <a:t>Perceptron</a:t>
            </a:r>
            <a:r>
              <a:rPr lang="en-US" dirty="0" smtClean="0"/>
              <a:t> Cycling Theorem”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Minsky</a:t>
            </a:r>
            <a:r>
              <a:rPr lang="en-US" dirty="0" smtClean="0"/>
              <a:t> ’68)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7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42468" y="1672393"/>
            <a:ext cx="6411012" cy="4854680"/>
            <a:chOff x="841475" y="2004919"/>
            <a:chExt cx="5699125" cy="4275137"/>
          </a:xfrm>
        </p:grpSpPr>
        <p:pic>
          <p:nvPicPr>
            <p:cNvPr id="4" name="Picture 3" descr="tipi_helicopt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1475" y="2004919"/>
              <a:ext cx="5699125" cy="4275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" name="Straight Connector 4"/>
            <p:cNvCxnSpPr/>
            <p:nvPr/>
          </p:nvCxnSpPr>
          <p:spPr>
            <a:xfrm rot="5400000" flipH="1" flipV="1">
              <a:off x="3702462" y="2171917"/>
              <a:ext cx="1974850" cy="1843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V="1">
              <a:off x="1859374" y="2200492"/>
              <a:ext cx="2003425" cy="181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2512631" y="4827011"/>
              <a:ext cx="1987550" cy="523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2896806" y="4995286"/>
              <a:ext cx="1966912" cy="223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974343" y="3637974"/>
              <a:ext cx="2763837" cy="48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3782630" y="4152324"/>
              <a:ext cx="2698750" cy="1495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3571617" y="1733104"/>
            <a:ext cx="3029260" cy="4061550"/>
          </a:xfrm>
          <a:custGeom>
            <a:avLst/>
            <a:gdLst>
              <a:gd name="connsiteX0" fmla="*/ 2063600 w 3029260"/>
              <a:gd name="connsiteY0" fmla="*/ 79379 h 4061550"/>
              <a:gd name="connsiteX1" fmla="*/ 0 w 3029260"/>
              <a:gd name="connsiteY1" fmla="*/ 2301986 h 4061550"/>
              <a:gd name="connsiteX2" fmla="*/ 3029260 w 3029260"/>
              <a:gd name="connsiteY2" fmla="*/ 4061550 h 4061550"/>
              <a:gd name="connsiteX3" fmla="*/ 3016031 w 3029260"/>
              <a:gd name="connsiteY3" fmla="*/ 0 h 4061550"/>
              <a:gd name="connsiteX4" fmla="*/ 2076829 w 3029260"/>
              <a:gd name="connsiteY4" fmla="*/ 13230 h 406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9260" h="4061550">
                <a:moveTo>
                  <a:pt x="2063600" y="79379"/>
                </a:moveTo>
                <a:lnTo>
                  <a:pt x="0" y="2301986"/>
                </a:lnTo>
                <a:lnTo>
                  <a:pt x="3029260" y="4061550"/>
                </a:lnTo>
                <a:cubicBezTo>
                  <a:pt x="3024850" y="2707700"/>
                  <a:pt x="3020441" y="1353850"/>
                  <a:pt x="3016031" y="0"/>
                </a:cubicBezTo>
                <a:lnTo>
                  <a:pt x="2076829" y="13230"/>
                </a:lnTo>
              </a:path>
            </a:pathLst>
          </a:custGeom>
          <a:pattFill prst="ltDnDiag">
            <a:fgClr>
              <a:prstClr val="black"/>
            </a:fgClr>
            <a:bgClr>
              <a:prstClr val="white"/>
            </a:bgClr>
          </a:patt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Perturb and MAP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449347" y="1858773"/>
            <a:ext cx="349885" cy="246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773315" y="1742151"/>
            <a:ext cx="194380" cy="1943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10952" y="1786024"/>
            <a:ext cx="191590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-Learn offset:</a:t>
            </a:r>
          </a:p>
          <a:p>
            <a:r>
              <a:rPr lang="en-GB" dirty="0"/>
              <a:t> </a:t>
            </a:r>
            <a:r>
              <a:rPr lang="en-GB" dirty="0" smtClean="0"/>
              <a:t>using moment </a:t>
            </a:r>
          </a:p>
          <a:p>
            <a:r>
              <a:rPr lang="en-GB" dirty="0"/>
              <a:t> </a:t>
            </a:r>
            <a:r>
              <a:rPr lang="en-GB" dirty="0" smtClean="0"/>
              <a:t> matching</a:t>
            </a:r>
          </a:p>
          <a:p>
            <a:endParaRPr lang="en-GB" dirty="0"/>
          </a:p>
          <a:p>
            <a:r>
              <a:rPr lang="en-GB" dirty="0" smtClean="0"/>
              <a:t>-Use </a:t>
            </a:r>
            <a:r>
              <a:rPr lang="en-GB" dirty="0" err="1" smtClean="0"/>
              <a:t>Gumbel</a:t>
            </a:r>
            <a:r>
              <a:rPr lang="en-GB" dirty="0" smtClean="0"/>
              <a:t> PDFs</a:t>
            </a:r>
          </a:p>
          <a:p>
            <a:r>
              <a:rPr lang="en-GB" dirty="0" smtClean="0"/>
              <a:t>To add noise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83882" y="3042854"/>
            <a:ext cx="99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State: s1 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771586" y="2057491"/>
            <a:ext cx="99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State: s2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79952" y="2679291"/>
            <a:ext cx="99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State: s3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51919" y="469022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State: s4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37727" y="5894134"/>
            <a:ext cx="99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State: s5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200233" y="5431091"/>
            <a:ext cx="99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State: s6 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17800" y="2561035"/>
            <a:ext cx="1632330" cy="2503569"/>
            <a:chOff x="3117800" y="2561035"/>
            <a:chExt cx="1632330" cy="2503569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3495107" y="3836371"/>
              <a:ext cx="349885" cy="2462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 rot="2379226">
              <a:off x="3683164" y="3286364"/>
              <a:ext cx="544267" cy="9588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2379226">
              <a:off x="3566146" y="3084628"/>
              <a:ext cx="819505" cy="14093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 rot="2379226">
              <a:off x="3424103" y="2903397"/>
              <a:ext cx="1081783" cy="18338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3819075" y="3719749"/>
              <a:ext cx="194380" cy="1943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 rot="2379226">
              <a:off x="3117800" y="2561035"/>
              <a:ext cx="1632330" cy="25035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50" y="3774770"/>
            <a:ext cx="2242453" cy="9085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53674" y="1153258"/>
            <a:ext cx="2413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Papandreou &amp; </a:t>
            </a:r>
            <a:r>
              <a:rPr lang="en-GB" sz="1400" dirty="0" err="1" smtClean="0">
                <a:solidFill>
                  <a:srgbClr val="0000FF"/>
                </a:solidFill>
              </a:rPr>
              <a:t>Yuille</a:t>
            </a:r>
            <a:r>
              <a:rPr lang="en-GB" sz="1400" dirty="0" smtClean="0">
                <a:solidFill>
                  <a:srgbClr val="0000FF"/>
                </a:solidFill>
              </a:rPr>
              <a:t>, ICCV - 11 </a:t>
            </a:r>
            <a:endParaRPr lang="en-GB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9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PaM</a:t>
            </a:r>
            <a:r>
              <a:rPr lang="en-GB" dirty="0" smtClean="0"/>
              <a:t> vs. </a:t>
            </a:r>
            <a:r>
              <a:rPr lang="en-GB" dirty="0" err="1" smtClean="0"/>
              <a:t>Frequentism</a:t>
            </a:r>
            <a:r>
              <a:rPr lang="en-GB" dirty="0" smtClean="0"/>
              <a:t> vs. </a:t>
            </a:r>
            <a:r>
              <a:rPr lang="en-GB" dirty="0"/>
              <a:t>B</a:t>
            </a:r>
            <a:r>
              <a:rPr lang="en-GB" dirty="0" smtClean="0"/>
              <a:t>ayes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4978" y="1788199"/>
            <a:ext cx="6809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Given dataset X, and sampling-distr. P(Z|X), a bagging frequentist will: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Sample fake data-set </a:t>
            </a:r>
            <a:r>
              <a:rPr lang="en-GB" dirty="0" err="1" smtClean="0"/>
              <a:t>Z_t</a:t>
            </a:r>
            <a:r>
              <a:rPr lang="en-GB" dirty="0" smtClean="0"/>
              <a:t> ~ P(Z|X) (e.g. by bootstrap sampling)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Solve w*_t = </a:t>
            </a:r>
            <a:r>
              <a:rPr lang="en-GB" dirty="0" err="1" smtClean="0"/>
              <a:t>argmax_w</a:t>
            </a:r>
            <a:r>
              <a:rPr lang="en-GB" dirty="0" smtClean="0"/>
              <a:t> P(</a:t>
            </a:r>
            <a:r>
              <a:rPr lang="en-GB" dirty="0" err="1" smtClean="0"/>
              <a:t>Z_t|w</a:t>
            </a:r>
            <a:r>
              <a:rPr lang="en-GB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Prediction P(</a:t>
            </a:r>
            <a:r>
              <a:rPr lang="en-GB" dirty="0" err="1" smtClean="0"/>
              <a:t>x|X</a:t>
            </a:r>
            <a:r>
              <a:rPr lang="en-GB" dirty="0" smtClean="0"/>
              <a:t>) ~ </a:t>
            </a:r>
            <a:r>
              <a:rPr lang="en-GB" dirty="0" err="1" smtClean="0"/>
              <a:t>sum_t</a:t>
            </a:r>
            <a:r>
              <a:rPr lang="en-GB" dirty="0" smtClean="0"/>
              <a:t> P(</a:t>
            </a:r>
            <a:r>
              <a:rPr lang="en-GB" dirty="0" err="1" smtClean="0"/>
              <a:t>x|w_t</a:t>
            </a:r>
            <a:r>
              <a:rPr lang="en-GB" dirty="0" smtClean="0"/>
              <a:t>*)/T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897" y="4781716"/>
            <a:ext cx="6046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Given a dataset X, and perturb-distr. P(</a:t>
            </a:r>
            <a:r>
              <a:rPr lang="en-GB" i="1" dirty="0" err="1" smtClean="0"/>
              <a:t>w|X</a:t>
            </a:r>
            <a:r>
              <a:rPr lang="en-GB" i="1" dirty="0" smtClean="0"/>
              <a:t>), a “</a:t>
            </a:r>
            <a:r>
              <a:rPr lang="en-GB" i="1" dirty="0" err="1" smtClean="0"/>
              <a:t>pammer</a:t>
            </a:r>
            <a:r>
              <a:rPr lang="en-GB" i="1" dirty="0" smtClean="0"/>
              <a:t>” will: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Sample </a:t>
            </a:r>
            <a:r>
              <a:rPr lang="en-GB" dirty="0" err="1" smtClean="0"/>
              <a:t>w_t~P</a:t>
            </a:r>
            <a:r>
              <a:rPr lang="en-GB" dirty="0" smtClean="0"/>
              <a:t>(</a:t>
            </a:r>
            <a:r>
              <a:rPr lang="en-GB" dirty="0" err="1" smtClean="0"/>
              <a:t>w|X</a:t>
            </a:r>
            <a:r>
              <a:rPr lang="en-GB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Solve x*_t=</a:t>
            </a:r>
            <a:r>
              <a:rPr lang="en-GB" dirty="0" err="1" smtClean="0"/>
              <a:t>argmax_x</a:t>
            </a:r>
            <a:r>
              <a:rPr lang="en-GB" dirty="0" smtClean="0"/>
              <a:t> P(</a:t>
            </a:r>
            <a:r>
              <a:rPr lang="en-GB" dirty="0" err="1" smtClean="0"/>
              <a:t>x|w_t</a:t>
            </a:r>
            <a:r>
              <a:rPr lang="en-GB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Prediction P(</a:t>
            </a:r>
            <a:r>
              <a:rPr lang="en-GB" dirty="0" err="1" smtClean="0"/>
              <a:t>x|X</a:t>
            </a:r>
            <a:r>
              <a:rPr lang="en-GB" dirty="0" smtClean="0"/>
              <a:t>) ~ </a:t>
            </a:r>
            <a:r>
              <a:rPr lang="en-GB" dirty="0" err="1" smtClean="0"/>
              <a:t>Hist</a:t>
            </a:r>
            <a:r>
              <a:rPr lang="en-GB" dirty="0" smtClean="0"/>
              <a:t>(x*_t)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0748" y="3405889"/>
            <a:ext cx="4648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Given a dataset X, and prior P(w) Bayesian will: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Sample </a:t>
            </a:r>
            <a:r>
              <a:rPr lang="en-GB" dirty="0" err="1" smtClean="0"/>
              <a:t>w_t~P</a:t>
            </a:r>
            <a:r>
              <a:rPr lang="en-GB" dirty="0" smtClean="0"/>
              <a:t>(</a:t>
            </a:r>
            <a:r>
              <a:rPr lang="en-GB" dirty="0" err="1" smtClean="0"/>
              <a:t>w|X</a:t>
            </a:r>
            <a:r>
              <a:rPr lang="en-GB" dirty="0" smtClean="0"/>
              <a:t>)=P(</a:t>
            </a:r>
            <a:r>
              <a:rPr lang="en-GB" dirty="0" err="1" smtClean="0"/>
              <a:t>X|w</a:t>
            </a:r>
            <a:r>
              <a:rPr lang="en-GB" dirty="0" smtClean="0"/>
              <a:t>)P(w)/Z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Prediction P(</a:t>
            </a:r>
            <a:r>
              <a:rPr lang="en-GB" dirty="0" err="1" smtClean="0"/>
              <a:t>x|X</a:t>
            </a:r>
            <a:r>
              <a:rPr lang="en-GB" dirty="0" smtClean="0"/>
              <a:t>) ~ </a:t>
            </a:r>
            <a:r>
              <a:rPr lang="en-GB" dirty="0" err="1" smtClean="0"/>
              <a:t>sum_t</a:t>
            </a:r>
            <a:r>
              <a:rPr lang="en-GB" dirty="0" smtClean="0"/>
              <a:t> P(</a:t>
            </a:r>
            <a:r>
              <a:rPr lang="en-GB" dirty="0" err="1" smtClean="0"/>
              <a:t>x|w_t</a:t>
            </a:r>
            <a:r>
              <a:rPr lang="en-GB" dirty="0" smtClean="0"/>
              <a:t>)/T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1308" y="1153259"/>
            <a:ext cx="827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Given some likelihood P(</a:t>
            </a:r>
            <a:r>
              <a:rPr lang="en-GB" i="1" dirty="0" err="1" smtClean="0">
                <a:solidFill>
                  <a:srgbClr val="FF0000"/>
                </a:solidFill>
              </a:rPr>
              <a:t>x|w</a:t>
            </a:r>
            <a:r>
              <a:rPr lang="en-GB" i="1" dirty="0" smtClean="0">
                <a:solidFill>
                  <a:srgbClr val="FF0000"/>
                </a:solidFill>
              </a:rPr>
              <a:t>), how can you determine a predictive distribution P(</a:t>
            </a:r>
            <a:r>
              <a:rPr lang="en-GB" i="1" dirty="0" err="1" smtClean="0">
                <a:solidFill>
                  <a:srgbClr val="FF0000"/>
                </a:solidFill>
              </a:rPr>
              <a:t>x|X</a:t>
            </a:r>
            <a:r>
              <a:rPr lang="en-GB" i="1" dirty="0" smtClean="0">
                <a:solidFill>
                  <a:srgbClr val="FF0000"/>
                </a:solidFill>
              </a:rPr>
              <a:t>)?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67827" y="5255732"/>
            <a:ext cx="1824786" cy="145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52465" y="5146135"/>
            <a:ext cx="294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Herding uses deterministic,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chaotic perturbations instead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6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through Moment </a:t>
            </a:r>
            <a:r>
              <a:rPr lang="en-GB" dirty="0"/>
              <a:t>M</a:t>
            </a:r>
            <a:r>
              <a:rPr lang="en-GB" dirty="0" smtClean="0"/>
              <a:t>atching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53674" y="1153258"/>
            <a:ext cx="2413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Papandreou &amp; </a:t>
            </a:r>
            <a:r>
              <a:rPr lang="en-GB" sz="1400" dirty="0" err="1" smtClean="0">
                <a:solidFill>
                  <a:srgbClr val="0000FF"/>
                </a:solidFill>
              </a:rPr>
              <a:t>Yuille</a:t>
            </a:r>
            <a:r>
              <a:rPr lang="en-GB" sz="1400" dirty="0" smtClean="0">
                <a:solidFill>
                  <a:srgbClr val="0000FF"/>
                </a:solidFill>
              </a:rPr>
              <a:t>, ICCV - 11 </a:t>
            </a:r>
            <a:endParaRPr lang="en-GB" sz="1400" dirty="0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39" y="2068598"/>
            <a:ext cx="5750029" cy="162245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56" y="4837780"/>
            <a:ext cx="4916147" cy="1176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872" y="1904820"/>
            <a:ext cx="6544156" cy="2151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66851" y="4651907"/>
            <a:ext cx="6544156" cy="1577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153216" y="1982569"/>
            <a:ext cx="61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PaM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90371" y="4703739"/>
            <a:ext cx="92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29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31" y="2614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PaM</a:t>
            </a:r>
            <a:r>
              <a:rPr lang="en-GB" dirty="0" smtClean="0"/>
              <a:t> vs. Herding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53674" y="1153258"/>
            <a:ext cx="2413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Papandreou &amp; </a:t>
            </a:r>
            <a:r>
              <a:rPr lang="en-GB" sz="1400" dirty="0" err="1" smtClean="0">
                <a:solidFill>
                  <a:srgbClr val="0000FF"/>
                </a:solidFill>
              </a:rPr>
              <a:t>Yuille</a:t>
            </a:r>
            <a:r>
              <a:rPr lang="en-GB" sz="1400" dirty="0" smtClean="0">
                <a:solidFill>
                  <a:srgbClr val="0000FF"/>
                </a:solidFill>
              </a:rPr>
              <a:t>, ICCV - 11 </a:t>
            </a:r>
            <a:endParaRPr lang="en-GB" sz="1400" dirty="0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1" y="1936398"/>
            <a:ext cx="4043122" cy="114082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" y="4435268"/>
            <a:ext cx="3283629" cy="785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732" y="1809312"/>
            <a:ext cx="4380049" cy="1529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2280" y="4275311"/>
            <a:ext cx="4266524" cy="1243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9338" y="1820911"/>
            <a:ext cx="61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PaM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26865" y="4273408"/>
            <a:ext cx="92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Herding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98232" y="1737182"/>
            <a:ext cx="34163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 smtClean="0"/>
              <a:t>PaM</a:t>
            </a:r>
            <a:r>
              <a:rPr lang="en-GB" dirty="0" smtClean="0"/>
              <a:t> converges to a fixed point.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PaM</a:t>
            </a:r>
            <a:r>
              <a:rPr lang="en-GB" dirty="0" smtClean="0"/>
              <a:t> is stochastic.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At convergence, moments are </a:t>
            </a:r>
          </a:p>
          <a:p>
            <a:r>
              <a:rPr lang="en-GB" dirty="0"/>
              <a:t> </a:t>
            </a:r>
            <a:r>
              <a:rPr lang="en-GB" dirty="0" smtClean="0"/>
              <a:t>     matched: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Convergence rate moments: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In theory, one knows P(s)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05660" y="4179063"/>
            <a:ext cx="36671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Herding does not converge to </a:t>
            </a:r>
          </a:p>
          <a:p>
            <a:r>
              <a:rPr lang="en-GB" dirty="0"/>
              <a:t> </a:t>
            </a:r>
            <a:r>
              <a:rPr lang="en-GB" dirty="0" smtClean="0"/>
              <a:t>     a fixed point.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Herding is deterministic (chaotic).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After “burn-in”, moments are </a:t>
            </a:r>
          </a:p>
          <a:p>
            <a:r>
              <a:rPr lang="en-GB" dirty="0"/>
              <a:t> </a:t>
            </a:r>
            <a:r>
              <a:rPr lang="en-GB" dirty="0" smtClean="0"/>
              <a:t>    matched: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Convergence rate moments: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One does not know P(s) but it’s </a:t>
            </a:r>
          </a:p>
          <a:p>
            <a:r>
              <a:rPr lang="en-GB" dirty="0"/>
              <a:t> </a:t>
            </a:r>
            <a:r>
              <a:rPr lang="en-GB" dirty="0" smtClean="0"/>
              <a:t>     close to max entropy distribution.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05" y="2662378"/>
            <a:ext cx="1825493" cy="22973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10" y="5381361"/>
            <a:ext cx="1825493" cy="22973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40" y="2874068"/>
            <a:ext cx="607834" cy="36723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12" y="5531510"/>
            <a:ext cx="555584" cy="4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 Perturbations are Inefficient!</a:t>
            </a:r>
            <a:endParaRPr lang="en-US" dirty="0"/>
          </a:p>
        </p:txBody>
      </p:sp>
      <p:pic>
        <p:nvPicPr>
          <p:cNvPr id="3" name="Picture 2" descr="ConvSamHerdLo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15" y="4383145"/>
            <a:ext cx="3290015" cy="2474855"/>
          </a:xfrm>
          <a:prstGeom prst="rect">
            <a:avLst/>
          </a:prstGeom>
        </p:spPr>
      </p:pic>
      <p:pic>
        <p:nvPicPr>
          <p:cNvPr id="4" name="Picture 3" descr="ConvSamHerdLin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94" y="4394312"/>
            <a:ext cx="3275167" cy="2463687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166312" y="1404360"/>
          <a:ext cx="3540125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5" imgW="1905000" imgH="889000" progId="Equation.3">
                  <p:embed/>
                </p:oleObj>
              </mc:Choice>
              <mc:Fallback>
                <p:oleObj name="Equation" r:id="rId5" imgW="19050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312" y="1404360"/>
                        <a:ext cx="3540125" cy="166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0546" y="3661926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Convergence of 100-state system with random probabilities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09674" y="5599514"/>
            <a:ext cx="621134" cy="3429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56432" y="4793278"/>
            <a:ext cx="22341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IID sampling from </a:t>
            </a:r>
          </a:p>
          <a:p>
            <a:r>
              <a:rPr lang="en-US" sz="1600" i="1" dirty="0" smtClean="0"/>
              <a:t>multinomial distribution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76961" y="5664398"/>
            <a:ext cx="870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herding</a:t>
            </a:r>
            <a:endParaRPr lang="en-US" sz="1600" i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753281" y="6007412"/>
            <a:ext cx="1446168" cy="509889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59431" y="418108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og-log plot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29090" y="892376"/>
            <a:ext cx="2782261" cy="2454346"/>
            <a:chOff x="6029090" y="892376"/>
            <a:chExt cx="2782261" cy="2454346"/>
          </a:xfrm>
        </p:grpSpPr>
        <p:pic>
          <p:nvPicPr>
            <p:cNvPr id="6" name="Picture 3" descr="engine-inline-4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29090" y="1260273"/>
              <a:ext cx="2782261" cy="2086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435268" y="1130633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i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73946" y="892376"/>
              <a:ext cx="1029706" cy="238539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21125" y="1295662"/>
            <a:ext cx="4007271" cy="207649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807071" y="5676381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Vergelijking" r:id="rId8" imgW="419040" imgH="431640" progId="Equation.3">
                  <p:embed/>
                </p:oleObj>
              </mc:Choice>
              <mc:Fallback>
                <p:oleObj name="Vergelijking" r:id="rId8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071" y="5676381"/>
                        <a:ext cx="419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Rechte verbindingslijn met pijl 21"/>
          <p:cNvCxnSpPr/>
          <p:nvPr/>
        </p:nvCxnSpPr>
        <p:spPr>
          <a:xfrm flipV="1">
            <a:off x="7249889" y="5878287"/>
            <a:ext cx="363892" cy="839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229475" y="4632325"/>
          <a:ext cx="53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10" imgW="533160" imgH="457200" progId="Equation.3">
                  <p:embed/>
                </p:oleObj>
              </mc:Choice>
              <mc:Fallback>
                <p:oleObj name="Equation" r:id="rId10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4632325"/>
                        <a:ext cx="533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Rechte verbindingslijn met pijl 24"/>
          <p:cNvCxnSpPr/>
          <p:nvPr/>
        </p:nvCxnSpPr>
        <p:spPr>
          <a:xfrm rot="5400000">
            <a:off x="7487816" y="5201816"/>
            <a:ext cx="242596" cy="279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6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745" y="274638"/>
            <a:ext cx="493412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Sampling with </a:t>
            </a:r>
            <a:br>
              <a:rPr lang="en-GB" dirty="0" smtClean="0"/>
            </a:br>
            <a:r>
              <a:rPr lang="en-GB" dirty="0" err="1" smtClean="0"/>
              <a:t>PaM</a:t>
            </a:r>
            <a:r>
              <a:rPr lang="en-GB" dirty="0" smtClean="0"/>
              <a:t> / Herding</a:t>
            </a:r>
            <a:endParaRPr lang="en-GB" dirty="0"/>
          </a:p>
        </p:txBody>
      </p:sp>
      <p:pic>
        <p:nvPicPr>
          <p:cNvPr id="3" name="Picture 2" descr="ising_trai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2" y="613445"/>
            <a:ext cx="4206569" cy="1651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519" y="2345556"/>
            <a:ext cx="5150365" cy="4349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829" y="238136"/>
            <a:ext cx="61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PaM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84013" y="3598507"/>
            <a:ext cx="90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48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0"/>
            <a:ext cx="8229600" cy="1143000"/>
          </a:xfrm>
        </p:spPr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pic>
        <p:nvPicPr>
          <p:cNvPr id="3" name="Picture 2" descr="grab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2" y="1499524"/>
            <a:ext cx="5914726" cy="297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8909"/>
            <a:ext cx="9144000" cy="131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7872" y="6323847"/>
            <a:ext cx="90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herding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90044" y="574492"/>
            <a:ext cx="21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Chen et al. ICCV 2011 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0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3" name="Picture 2" descr="Tip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0" y="1727645"/>
            <a:ext cx="1958921" cy="188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eometr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66"/>
          <a:stretch/>
        </p:blipFill>
        <p:spPr>
          <a:xfrm>
            <a:off x="396846" y="4484903"/>
            <a:ext cx="2143376" cy="1838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8240" y="1825714"/>
            <a:ext cx="6164368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 smtClean="0"/>
              <a:t>PaM</a:t>
            </a:r>
            <a:r>
              <a:rPr lang="en-GB" dirty="0" smtClean="0"/>
              <a:t> clearly defines probabilistic model, so one can</a:t>
            </a:r>
          </a:p>
          <a:p>
            <a:r>
              <a:rPr lang="en-GB" dirty="0"/>
              <a:t> </a:t>
            </a:r>
            <a:r>
              <a:rPr lang="en-GB" dirty="0" smtClean="0"/>
              <a:t>     do maximum likelihood estimation </a:t>
            </a:r>
            <a:r>
              <a:rPr lang="en-GB" sz="1600" dirty="0" smtClean="0">
                <a:solidFill>
                  <a:srgbClr val="0000FF"/>
                </a:solidFill>
              </a:rPr>
              <a:t>[</a:t>
            </a:r>
            <a:r>
              <a:rPr lang="en-GB" sz="1600" dirty="0" err="1" smtClean="0">
                <a:solidFill>
                  <a:srgbClr val="0000FF"/>
                </a:solidFill>
              </a:rPr>
              <a:t>Tarlow</a:t>
            </a:r>
            <a:r>
              <a:rPr lang="en-GB" sz="1600" dirty="0" smtClean="0">
                <a:solidFill>
                  <a:srgbClr val="0000FF"/>
                </a:solidFill>
              </a:rPr>
              <a:t>. et al, 2012]</a:t>
            </a:r>
          </a:p>
          <a:p>
            <a:pPr marL="285750" indent="-285750">
              <a:buFont typeface="Arial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Herding is a deterministic, chaotic nonlinear dynamical</a:t>
            </a:r>
          </a:p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 system. Faster convergence in moments.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Continuous limit is defined for herding (kernel herding)</a:t>
            </a:r>
          </a:p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 </a:t>
            </a:r>
            <a:r>
              <a:rPr lang="en-GB" sz="1600" dirty="0" smtClean="0">
                <a:solidFill>
                  <a:srgbClr val="0000FF"/>
                </a:solidFill>
              </a:rPr>
              <a:t>[Chen et al. 2009]. </a:t>
            </a:r>
            <a:r>
              <a:rPr lang="en-GB" dirty="0" smtClean="0"/>
              <a:t>Continuous limit for Gaussians also</a:t>
            </a:r>
          </a:p>
          <a:p>
            <a:r>
              <a:rPr lang="en-GB" sz="1600" dirty="0">
                <a:solidFill>
                  <a:srgbClr val="0000FF"/>
                </a:solidFill>
              </a:rPr>
              <a:t> </a:t>
            </a:r>
            <a:r>
              <a:rPr lang="en-GB" sz="1600" dirty="0" smtClean="0">
                <a:solidFill>
                  <a:srgbClr val="0000FF"/>
                </a:solidFill>
              </a:rPr>
              <a:t>      </a:t>
            </a:r>
            <a:r>
              <a:rPr lang="en-GB" dirty="0" smtClean="0">
                <a:solidFill>
                  <a:srgbClr val="000000"/>
                </a:solidFill>
              </a:rPr>
              <a:t>studied in </a:t>
            </a:r>
            <a:r>
              <a:rPr lang="en-GB" dirty="0" smtClean="0">
                <a:solidFill>
                  <a:srgbClr val="0000FF"/>
                </a:solidFill>
              </a:rPr>
              <a:t>[</a:t>
            </a:r>
            <a:r>
              <a:rPr lang="en-GB" sz="1600" dirty="0" smtClean="0">
                <a:solidFill>
                  <a:srgbClr val="0000FF"/>
                </a:solidFill>
              </a:rPr>
              <a:t>Papandreou &amp; </a:t>
            </a:r>
            <a:r>
              <a:rPr lang="en-GB" sz="1600" dirty="0" err="1" smtClean="0">
                <a:solidFill>
                  <a:srgbClr val="0000FF"/>
                </a:solidFill>
              </a:rPr>
              <a:t>Yuille</a:t>
            </a:r>
            <a:r>
              <a:rPr lang="en-GB" sz="1600" dirty="0" smtClean="0">
                <a:solidFill>
                  <a:srgbClr val="0000FF"/>
                </a:solidFill>
              </a:rPr>
              <a:t> 2010]</a:t>
            </a:r>
            <a:r>
              <a:rPr lang="en-GB" dirty="0" smtClean="0">
                <a:solidFill>
                  <a:srgbClr val="0000FF"/>
                </a:solidFill>
              </a:rPr>
              <a:t>.  </a:t>
            </a:r>
            <a:r>
              <a:rPr lang="en-GB" dirty="0" smtClean="0">
                <a:solidFill>
                  <a:srgbClr val="FF0000"/>
                </a:solidFill>
              </a:rPr>
              <a:t>Kernel </a:t>
            </a:r>
            <a:r>
              <a:rPr lang="en-GB" dirty="0" err="1" smtClean="0">
                <a:solidFill>
                  <a:srgbClr val="FF0000"/>
                </a:solidFill>
              </a:rPr>
              <a:t>PaM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Kernel herding with optimal weights on samples = </a:t>
            </a:r>
          </a:p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 Bayesian quadrature </a:t>
            </a:r>
            <a:r>
              <a:rPr lang="en-GB" sz="1600" dirty="0" smtClean="0">
                <a:solidFill>
                  <a:srgbClr val="0000FF"/>
                </a:solidFill>
              </a:rPr>
              <a:t>[</a:t>
            </a:r>
            <a:r>
              <a:rPr lang="en-GB" sz="1600" dirty="0" err="1" smtClean="0">
                <a:solidFill>
                  <a:srgbClr val="0000FF"/>
                </a:solidFill>
              </a:rPr>
              <a:t>Huszar</a:t>
            </a:r>
            <a:r>
              <a:rPr lang="en-GB" sz="1600" dirty="0" smtClean="0">
                <a:solidFill>
                  <a:srgbClr val="0000FF"/>
                </a:solidFill>
              </a:rPr>
              <a:t> &amp; </a:t>
            </a:r>
            <a:r>
              <a:rPr lang="en-GB" sz="1600" dirty="0" err="1" smtClean="0">
                <a:solidFill>
                  <a:srgbClr val="0000FF"/>
                </a:solidFill>
              </a:rPr>
              <a:t>Duvenaud</a:t>
            </a:r>
            <a:r>
              <a:rPr lang="en-GB" sz="1600" dirty="0">
                <a:solidFill>
                  <a:srgbClr val="0000FF"/>
                </a:solidFill>
              </a:rPr>
              <a:t> </a:t>
            </a:r>
            <a:r>
              <a:rPr lang="en-GB" sz="1600" dirty="0" smtClean="0">
                <a:solidFill>
                  <a:srgbClr val="0000FF"/>
                </a:solidFill>
              </a:rPr>
              <a:t>2012]. </a:t>
            </a:r>
            <a:r>
              <a:rPr lang="en-GB" sz="1600" dirty="0" smtClean="0">
                <a:solidFill>
                  <a:srgbClr val="FF0000"/>
                </a:solidFill>
              </a:rPr>
              <a:t>Weighted </a:t>
            </a:r>
            <a:r>
              <a:rPr lang="en-GB" sz="1600" dirty="0" err="1" smtClean="0">
                <a:solidFill>
                  <a:srgbClr val="FF0000"/>
                </a:solidFill>
              </a:rPr>
              <a:t>PaM</a:t>
            </a:r>
            <a:r>
              <a:rPr lang="en-GB" sz="1600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solidFill>
                  <a:srgbClr val="000000"/>
                </a:solidFill>
              </a:rPr>
              <a:t>PaM</a:t>
            </a:r>
            <a:r>
              <a:rPr lang="en-GB" dirty="0" smtClean="0">
                <a:solidFill>
                  <a:srgbClr val="000000"/>
                </a:solidFill>
              </a:rPr>
              <a:t> and herding are similar in spirit: </a:t>
            </a:r>
          </a:p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Define probability of a state as the total density in a certain </a:t>
            </a:r>
          </a:p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region of weight space. Both use maximization to compute</a:t>
            </a:r>
          </a:p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membership of a region</a:t>
            </a:r>
            <a:r>
              <a:rPr lang="en-GB" dirty="0" smtClean="0">
                <a:solidFill>
                  <a:srgbClr val="FF0000"/>
                </a:solidFill>
              </a:rPr>
              <a:t>. Is there a more general principle?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4081" y="3876332"/>
            <a:ext cx="68788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Introduction herding though joint image segmentation and labelling.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Comparison herding and “Perturb and Map”.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Applications of both methods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5" name="Picture 4" descr="Tip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27" y="894167"/>
            <a:ext cx="1958921" cy="188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eometr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66"/>
          <a:stretch/>
        </p:blipFill>
        <p:spPr>
          <a:xfrm>
            <a:off x="410074" y="1031925"/>
            <a:ext cx="2143376" cy="1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3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1744"/>
            <a:ext cx="90504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Joint Image Segmentation and Labeling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47" y="2618874"/>
            <a:ext cx="4055311" cy="269015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5895474" y="3569368"/>
            <a:ext cx="1163052" cy="69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45158" y="3168316"/>
            <a:ext cx="102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“people”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74" y="3280611"/>
            <a:ext cx="4055311" cy="2690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1744"/>
            <a:ext cx="90504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 I: Learn Good Classifiers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264" y="3280611"/>
            <a:ext cx="1997720" cy="26901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67263" y="3669633"/>
            <a:ext cx="548105" cy="561473"/>
            <a:chOff x="2767263" y="3101474"/>
            <a:chExt cx="548105" cy="561473"/>
          </a:xfrm>
        </p:grpSpPr>
        <p:sp>
          <p:nvSpPr>
            <p:cNvPr id="5" name="Rounded Rectangle 4"/>
            <p:cNvSpPr/>
            <p:nvPr/>
          </p:nvSpPr>
          <p:spPr>
            <a:xfrm>
              <a:off x="2767263" y="3101474"/>
              <a:ext cx="548105" cy="561473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27684" y="3302000"/>
              <a:ext cx="200526" cy="1871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4505" y="3669633"/>
            <a:ext cx="548105" cy="561473"/>
            <a:chOff x="2767263" y="3101474"/>
            <a:chExt cx="548105" cy="561473"/>
          </a:xfrm>
        </p:grpSpPr>
        <p:sp>
          <p:nvSpPr>
            <p:cNvPr id="14" name="Rounded Rectangle 13"/>
            <p:cNvSpPr/>
            <p:nvPr/>
          </p:nvSpPr>
          <p:spPr>
            <a:xfrm>
              <a:off x="2767263" y="3101474"/>
              <a:ext cx="548105" cy="561473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27684" y="3302000"/>
              <a:ext cx="200526" cy="1871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2821" y="3648244"/>
            <a:ext cx="548105" cy="561473"/>
            <a:chOff x="2767263" y="3101474"/>
            <a:chExt cx="548105" cy="561473"/>
          </a:xfrm>
        </p:grpSpPr>
        <p:sp>
          <p:nvSpPr>
            <p:cNvPr id="17" name="Rounded Rectangle 16"/>
            <p:cNvSpPr/>
            <p:nvPr/>
          </p:nvSpPr>
          <p:spPr>
            <a:xfrm>
              <a:off x="2767263" y="3101474"/>
              <a:ext cx="548105" cy="561473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927684" y="3302000"/>
              <a:ext cx="200526" cy="1871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2879" y="1656412"/>
            <a:ext cx="548105" cy="561473"/>
            <a:chOff x="2767263" y="3101474"/>
            <a:chExt cx="548105" cy="561473"/>
          </a:xfrm>
        </p:grpSpPr>
        <p:sp>
          <p:nvSpPr>
            <p:cNvPr id="20" name="Rounded Rectangle 19"/>
            <p:cNvSpPr/>
            <p:nvPr/>
          </p:nvSpPr>
          <p:spPr>
            <a:xfrm>
              <a:off x="2767263" y="3101474"/>
              <a:ext cx="548105" cy="561473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27684" y="3302000"/>
              <a:ext cx="200526" cy="18715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89851" y="1582431"/>
            <a:ext cx="6673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classifier </a:t>
            </a:r>
            <a:r>
              <a:rPr lang="en-US" dirty="0"/>
              <a:t> </a:t>
            </a:r>
            <a:r>
              <a:rPr lang="en-US" dirty="0" smtClean="0"/>
              <a:t>                    : images features X </a:t>
            </a:r>
            <a:r>
              <a:rPr lang="en-US" dirty="0" smtClean="0">
                <a:sym typeface="Wingdings"/>
              </a:rPr>
              <a:t> object label y.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Image features are collected in square window around target pixel.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54613"/>
              </p:ext>
            </p:extLst>
          </p:nvPr>
        </p:nvGraphicFramePr>
        <p:xfrm>
          <a:off x="3210143" y="1605718"/>
          <a:ext cx="1003417" cy="38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5" imgW="558800" imgH="215900" progId="Equation.3">
                  <p:embed/>
                </p:oleObj>
              </mc:Choice>
              <mc:Fallback>
                <p:oleObj name="Equation" r:id="rId5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0143" y="1605718"/>
                        <a:ext cx="1003417" cy="387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8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74" y="3280611"/>
            <a:ext cx="4055311" cy="2690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1744"/>
            <a:ext cx="90504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 II: Use Edge Information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6587" y="1596972"/>
            <a:ext cx="828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robability                           : image features /edges </a:t>
            </a:r>
            <a:r>
              <a:rPr lang="en-US" dirty="0" smtClean="0">
                <a:sym typeface="Wingdings"/>
              </a:rPr>
              <a:t> pairs of object labels.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every pair of pixels compute the probability that they cross an object boundary.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1369" y="3266833"/>
            <a:ext cx="2031999" cy="270393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86281"/>
              </p:ext>
            </p:extLst>
          </p:nvPr>
        </p:nvGraphicFramePr>
        <p:xfrm>
          <a:off x="1986510" y="1599312"/>
          <a:ext cx="1330755" cy="41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6" imgW="736600" imgH="228600" progId="Equation.3">
                  <p:embed/>
                </p:oleObj>
              </mc:Choice>
              <mc:Fallback>
                <p:oleObj name="Equation" r:id="rId6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6510" y="1599312"/>
                        <a:ext cx="1330755" cy="412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51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04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 III: Combine Information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30" y="3859167"/>
            <a:ext cx="1997720" cy="2690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480" y="3817167"/>
            <a:ext cx="2031999" cy="27039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525888" y="5192889"/>
            <a:ext cx="93133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58556" y="5169135"/>
            <a:ext cx="944702" cy="96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687" y="3838223"/>
            <a:ext cx="2011479" cy="26952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0418" y="1556619"/>
            <a:ext cx="856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combine classifier input and edge information into a segmentation algorithm?</a:t>
            </a:r>
          </a:p>
          <a:p>
            <a:endParaRPr lang="en-US" dirty="0"/>
          </a:p>
          <a:p>
            <a:r>
              <a:rPr lang="en-US" dirty="0" smtClean="0"/>
              <a:t>We will run a nonlinear dynamical system to sample many possible segmentations </a:t>
            </a:r>
          </a:p>
          <a:p>
            <a:r>
              <a:rPr lang="en-US" dirty="0"/>
              <a:t>T</a:t>
            </a:r>
            <a:r>
              <a:rPr lang="en-US" dirty="0" smtClean="0"/>
              <a:t>he average will be out final result.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99777" y="2840147"/>
            <a:ext cx="682770" cy="846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3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744"/>
            <a:ext cx="90504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Herding Equations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28198"/>
              </p:ext>
            </p:extLst>
          </p:nvPr>
        </p:nvGraphicFramePr>
        <p:xfrm>
          <a:off x="4364038" y="1841500"/>
          <a:ext cx="42751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" name="Equation" r:id="rId3" imgW="1993900" imgH="914400" progId="Equation.3">
                  <p:embed/>
                </p:oleObj>
              </mc:Choice>
              <mc:Fallback>
                <p:oleObj name="Equation" r:id="rId3" imgW="19939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4038" y="1841500"/>
                        <a:ext cx="4275137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94091" y="1816056"/>
            <a:ext cx="1608840" cy="2186769"/>
            <a:chOff x="1108584" y="3645766"/>
            <a:chExt cx="1608840" cy="21867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8584" y="3660835"/>
              <a:ext cx="1600200" cy="21717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19743" y="3645766"/>
              <a:ext cx="1597681" cy="2184729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6491" y="1968456"/>
            <a:ext cx="1608840" cy="2186769"/>
            <a:chOff x="1108584" y="3645766"/>
            <a:chExt cx="1608840" cy="21867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8584" y="3660835"/>
              <a:ext cx="1600200" cy="21717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19743" y="3645766"/>
              <a:ext cx="1597681" cy="2184729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8891" y="2120856"/>
            <a:ext cx="1608840" cy="2186769"/>
            <a:chOff x="1108584" y="3645766"/>
            <a:chExt cx="1608840" cy="21867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8584" y="3660835"/>
              <a:ext cx="1600200" cy="21717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19743" y="3645766"/>
              <a:ext cx="1597681" cy="2184729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1291" y="2273256"/>
            <a:ext cx="1608840" cy="2186769"/>
            <a:chOff x="1108584" y="3645766"/>
            <a:chExt cx="1608840" cy="218676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8584" y="3660835"/>
              <a:ext cx="1600200" cy="21717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119743" y="3645766"/>
              <a:ext cx="1597681" cy="2184729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03691" y="2425656"/>
            <a:ext cx="1608840" cy="2186769"/>
            <a:chOff x="1108584" y="3645766"/>
            <a:chExt cx="1608840" cy="218676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8584" y="3660835"/>
              <a:ext cx="1600200" cy="21717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119743" y="3645766"/>
              <a:ext cx="1597681" cy="2184729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56091" y="2578056"/>
            <a:ext cx="1608840" cy="2186769"/>
            <a:chOff x="1108584" y="3645766"/>
            <a:chExt cx="1608840" cy="21867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8584" y="3660835"/>
              <a:ext cx="1600200" cy="21717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119743" y="3645766"/>
              <a:ext cx="1597681" cy="2184729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2498939" y="1652201"/>
            <a:ext cx="723736" cy="860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592" y="3864574"/>
            <a:ext cx="1724820" cy="232385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35491" y="6240132"/>
            <a:ext cx="92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24781"/>
              </p:ext>
            </p:extLst>
          </p:nvPr>
        </p:nvGraphicFramePr>
        <p:xfrm>
          <a:off x="2669808" y="1472735"/>
          <a:ext cx="4079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6" name="Equation" r:id="rId7" imgW="190500" imgH="228600" progId="Equation.3">
                  <p:embed/>
                </p:oleObj>
              </mc:Choice>
              <mc:Fallback>
                <p:oleObj name="Equation" r:id="rId7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9808" y="1472735"/>
                        <a:ext cx="4079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26401"/>
              </p:ext>
            </p:extLst>
          </p:nvPr>
        </p:nvGraphicFramePr>
        <p:xfrm>
          <a:off x="2861896" y="1667997"/>
          <a:ext cx="4079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7" name="Equation" r:id="rId9" imgW="190500" imgH="228600" progId="Equation.3">
                  <p:embed/>
                </p:oleObj>
              </mc:Choice>
              <mc:Fallback>
                <p:oleObj name="Equation" r:id="rId9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1896" y="1667997"/>
                        <a:ext cx="4079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71898"/>
              </p:ext>
            </p:extLst>
          </p:nvPr>
        </p:nvGraphicFramePr>
        <p:xfrm>
          <a:off x="3056010" y="1833271"/>
          <a:ext cx="4079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8" name="Equation" r:id="rId11" imgW="190500" imgH="241300" progId="Equation.3">
                  <p:embed/>
                </p:oleObj>
              </mc:Choice>
              <mc:Fallback>
                <p:oleObj name="Equation" r:id="rId11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6010" y="1833271"/>
                        <a:ext cx="40798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859007"/>
              </p:ext>
            </p:extLst>
          </p:nvPr>
        </p:nvGraphicFramePr>
        <p:xfrm>
          <a:off x="3249246" y="2053760"/>
          <a:ext cx="4079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" name="Equation" r:id="rId13" imgW="190500" imgH="228600" progId="Equation.3">
                  <p:embed/>
                </p:oleObj>
              </mc:Choice>
              <mc:Fallback>
                <p:oleObj name="Equation" r:id="rId13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49246" y="2053760"/>
                        <a:ext cx="4079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4205864" y="1747783"/>
            <a:ext cx="4574561" cy="213011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29181" y="1338146"/>
            <a:ext cx="386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 takes values {0,1</a:t>
            </a:r>
            <a:r>
              <a:rPr lang="en-US" dirty="0"/>
              <a:t>}</a:t>
            </a:r>
            <a:r>
              <a:rPr lang="en-US" dirty="0" smtClean="0"/>
              <a:t> here for simplicity)</a:t>
            </a:r>
            <a:endParaRPr lang="en-US" dirty="0"/>
          </a:p>
        </p:txBody>
      </p:sp>
      <p:pic>
        <p:nvPicPr>
          <p:cNvPr id="31" name="Picture 30" descr="engine-inline-4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9920" y="4394516"/>
            <a:ext cx="2341563" cy="175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26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587"/>
          <a:stretch/>
        </p:blipFill>
        <p:spPr>
          <a:xfrm>
            <a:off x="1239346" y="2249027"/>
            <a:ext cx="6808752" cy="4165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911" y="1591149"/>
            <a:ext cx="85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round</a:t>
            </a:r>
          </a:p>
          <a:p>
            <a:pPr algn="ctr"/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6454" y="1575849"/>
            <a:ext cx="108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ocal</a:t>
            </a:r>
          </a:p>
          <a:p>
            <a:pPr algn="ctr"/>
            <a:r>
              <a:rPr lang="en-US" dirty="0" smtClean="0"/>
              <a:t>classifiers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3613" y="1728844"/>
            <a:ext cx="6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69953" y="1728844"/>
            <a:ext cx="90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0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Dynamical System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1475" y="2004919"/>
            <a:ext cx="5699125" cy="4275137"/>
            <a:chOff x="1851975" y="1909337"/>
            <a:chExt cx="5699125" cy="4275137"/>
          </a:xfrm>
        </p:grpSpPr>
        <p:pic>
          <p:nvPicPr>
            <p:cNvPr id="3" name="Picture 2" descr="tipi_helicopt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975" y="1909337"/>
              <a:ext cx="5699125" cy="4275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" name="Straight Connector 4"/>
            <p:cNvCxnSpPr/>
            <p:nvPr/>
          </p:nvCxnSpPr>
          <p:spPr>
            <a:xfrm rot="5400000" flipH="1" flipV="1">
              <a:off x="4712962" y="2076335"/>
              <a:ext cx="1974850" cy="1843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V="1">
              <a:off x="2869874" y="2104910"/>
              <a:ext cx="2003425" cy="181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3523131" y="4731429"/>
              <a:ext cx="1987550" cy="523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3907306" y="4899704"/>
              <a:ext cx="1966912" cy="223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984843" y="3542392"/>
              <a:ext cx="2763837" cy="48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793130" y="4056742"/>
              <a:ext cx="2698750" cy="1495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TextBox 17"/>
            <p:cNvSpPr txBox="1">
              <a:spLocks noChangeArrowheads="1"/>
            </p:cNvSpPr>
            <p:nvPr/>
          </p:nvSpPr>
          <p:spPr bwMode="auto">
            <a:xfrm>
              <a:off x="4342280" y="2591479"/>
              <a:ext cx="521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</a:t>
              </a:r>
              <a:r>
                <a:rPr lang="en-US" dirty="0" smtClean="0">
                  <a:latin typeface="Calibri" pitchFamily="34" charset="0"/>
                </a:rPr>
                <a:t>=</a:t>
              </a:r>
              <a:r>
                <a:rPr lang="en-US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28" name="TextBox 18"/>
            <p:cNvSpPr txBox="1">
              <a:spLocks noChangeArrowheads="1"/>
            </p:cNvSpPr>
            <p:nvPr/>
          </p:nvSpPr>
          <p:spPr bwMode="auto">
            <a:xfrm>
              <a:off x="5982168" y="3767817"/>
              <a:ext cx="521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</a:t>
              </a:r>
              <a:r>
                <a:rPr lang="en-US" dirty="0" smtClean="0">
                  <a:latin typeface="Calibri" pitchFamily="34" charset="0"/>
                </a:rPr>
                <a:t>=</a:t>
              </a:r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229" name="TextBox 19"/>
            <p:cNvSpPr txBox="1">
              <a:spLocks noChangeArrowheads="1"/>
            </p:cNvSpPr>
            <p:nvPr/>
          </p:nvSpPr>
          <p:spPr bwMode="auto">
            <a:xfrm>
              <a:off x="5532905" y="5204504"/>
              <a:ext cx="521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</a:t>
              </a:r>
              <a:r>
                <a:rPr lang="en-US" dirty="0" smtClean="0">
                  <a:latin typeface="Calibri" pitchFamily="34" charset="0"/>
                </a:rPr>
                <a:t>=</a:t>
              </a:r>
              <a:r>
                <a:rPr lang="en-US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9230" name="TextBox 20"/>
            <p:cNvSpPr txBox="1">
              <a:spLocks noChangeArrowheads="1"/>
            </p:cNvSpPr>
            <p:nvPr/>
          </p:nvSpPr>
          <p:spPr bwMode="auto">
            <a:xfrm>
              <a:off x="4443880" y="5523592"/>
              <a:ext cx="521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</a:t>
              </a:r>
              <a:r>
                <a:rPr lang="en-US" dirty="0" smtClean="0">
                  <a:latin typeface="Calibri" pitchFamily="34" charset="0"/>
                </a:rPr>
                <a:t>=</a:t>
              </a:r>
              <a:r>
                <a:rPr lang="en-US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9231" name="TextBox 21"/>
            <p:cNvSpPr txBox="1">
              <a:spLocks noChangeArrowheads="1"/>
            </p:cNvSpPr>
            <p:nvPr/>
          </p:nvSpPr>
          <p:spPr bwMode="auto">
            <a:xfrm>
              <a:off x="2891305" y="4783817"/>
              <a:ext cx="521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</a:t>
              </a:r>
              <a:r>
                <a:rPr lang="en-US" dirty="0" smtClean="0">
                  <a:latin typeface="Calibri" pitchFamily="34" charset="0"/>
                </a:rPr>
                <a:t>=</a:t>
              </a:r>
              <a:r>
                <a:rPr lang="en-US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9232" name="TextBox 22"/>
            <p:cNvSpPr txBox="1">
              <a:spLocks noChangeArrowheads="1"/>
            </p:cNvSpPr>
            <p:nvPr/>
          </p:nvSpPr>
          <p:spPr bwMode="auto">
            <a:xfrm>
              <a:off x="2659530" y="2924854"/>
              <a:ext cx="5211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</a:t>
              </a:r>
              <a:r>
                <a:rPr lang="en-US" dirty="0" smtClean="0">
                  <a:latin typeface="Calibri" pitchFamily="34" charset="0"/>
                </a:rPr>
                <a:t>=</a:t>
              </a:r>
              <a:r>
                <a:rPr lang="en-US" dirty="0">
                  <a:latin typeface="Calibri" pitchFamily="34" charset="0"/>
                </a:rPr>
                <a:t>6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16200000" flipH="1">
              <a:off x="4284336" y="2897073"/>
              <a:ext cx="682625" cy="420688"/>
            </a:xfrm>
            <a:prstGeom prst="line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16200000" flipH="1">
              <a:off x="4698674" y="3586048"/>
              <a:ext cx="682625" cy="420687"/>
            </a:xfrm>
            <a:prstGeom prst="line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10800000" flipV="1">
              <a:off x="4561355" y="4129767"/>
              <a:ext cx="725488" cy="14287"/>
            </a:xfrm>
            <a:prstGeom prst="line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10800000" flipV="1">
              <a:off x="4567705" y="3869417"/>
              <a:ext cx="704850" cy="282575"/>
            </a:xfrm>
            <a:prstGeom prst="line">
              <a:avLst/>
            </a:prstGeom>
            <a:ln w="28575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4712835" y="2511051"/>
              <a:ext cx="682625" cy="420688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10800000" flipV="1">
              <a:off x="2815033" y="4297932"/>
              <a:ext cx="704850" cy="282575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10800000" flipV="1">
              <a:off x="6135657" y="4309778"/>
              <a:ext cx="725488" cy="14287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4450927" y="5268691"/>
              <a:ext cx="527542" cy="123573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651753" y="2806027"/>
              <a:ext cx="620001" cy="176012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5192338" y="4856773"/>
              <a:ext cx="567764" cy="321530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73527" y="1324491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 The map                         represents a weakly chaotic nonlinear dynamical system.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493697"/>
              </p:ext>
            </p:extLst>
          </p:nvPr>
        </p:nvGraphicFramePr>
        <p:xfrm>
          <a:off x="1802259" y="1354794"/>
          <a:ext cx="1283860" cy="35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Equation" r:id="rId6" imgW="787400" imgH="215900" progId="Equation.3">
                  <p:embed/>
                </p:oleObj>
              </mc:Choice>
              <mc:Fallback>
                <p:oleObj name="Equation" r:id="rId6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2259" y="1354794"/>
                        <a:ext cx="1283860" cy="352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16660"/>
              </p:ext>
            </p:extLst>
          </p:nvPr>
        </p:nvGraphicFramePr>
        <p:xfrm>
          <a:off x="3193308" y="6403321"/>
          <a:ext cx="3095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Equation" r:id="rId8" imgW="190500" imgH="203200" progId="Equation.3">
                  <p:embed/>
                </p:oleObj>
              </mc:Choice>
              <mc:Fallback>
                <p:oleObj name="Equation" r:id="rId8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93308" y="6403321"/>
                        <a:ext cx="309563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887277"/>
              </p:ext>
            </p:extLst>
          </p:nvPr>
        </p:nvGraphicFramePr>
        <p:xfrm>
          <a:off x="319088" y="3675063"/>
          <a:ext cx="3302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10" imgW="203200" imgH="203200" progId="Equation.3">
                  <p:embed/>
                </p:oleObj>
              </mc:Choice>
              <mc:Fallback>
                <p:oleObj name="Equation" r:id="rId10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9088" y="3675063"/>
                        <a:ext cx="330200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8716" y="5405030"/>
            <a:ext cx="150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Itinerary: </a:t>
            </a:r>
          </a:p>
          <a:p>
            <a:r>
              <a:rPr lang="en-US" dirty="0" smtClean="0"/>
              <a:t>y=[1,1,2,5,2,…</a:t>
            </a:r>
            <a:endParaRPr lang="en-US" dirty="0"/>
          </a:p>
        </p:txBody>
      </p:sp>
      <p:pic>
        <p:nvPicPr>
          <p:cNvPr id="36" name="HerdingAttractor4Faces.mpg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10848" y="3433344"/>
            <a:ext cx="2171210" cy="15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6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7085</TotalTime>
  <Words>807</Words>
  <Application>Microsoft Macintosh PowerPoint</Application>
  <PresentationFormat>On-screen Show (4:3)</PresentationFormat>
  <Paragraphs>150</Paragraphs>
  <Slides>19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Vergelijking</vt:lpstr>
      <vt:lpstr>Deterministic (Chaotic) Perturb &amp; Map</vt:lpstr>
      <vt:lpstr>Overview</vt:lpstr>
      <vt:lpstr>Example:  Joint Image Segmentation and Labeling</vt:lpstr>
      <vt:lpstr>Step I: Learn Good Classifiers</vt:lpstr>
      <vt:lpstr>Step II: Use Edge Information</vt:lpstr>
      <vt:lpstr>Step III: Combine Information</vt:lpstr>
      <vt:lpstr>The Herding Equations</vt:lpstr>
      <vt:lpstr>Some Results</vt:lpstr>
      <vt:lpstr>Dynamical System</vt:lpstr>
      <vt:lpstr>Geometric Interpretation</vt:lpstr>
      <vt:lpstr>Convergence</vt:lpstr>
      <vt:lpstr>Perturb and MAP</vt:lpstr>
      <vt:lpstr>PaM vs. Frequentism vs. Bayes</vt:lpstr>
      <vt:lpstr>Learning through Moment Matching</vt:lpstr>
      <vt:lpstr>PaM vs. Herding</vt:lpstr>
      <vt:lpstr>Random Perturbations are Inefficient!</vt:lpstr>
      <vt:lpstr>Sampling with  PaM / Herding</vt:lpstr>
      <vt:lpstr>Applications</vt:lpstr>
      <vt:lpstr>Conclusions</vt:lpstr>
    </vt:vector>
  </TitlesOfParts>
  <Company>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Nonlinear Dynamical Systems Approach to Machine Learning</dc:title>
  <dc:creator>Max Welling</dc:creator>
  <cp:lastModifiedBy>Max Welling</cp:lastModifiedBy>
  <cp:revision>92</cp:revision>
  <dcterms:created xsi:type="dcterms:W3CDTF">2011-10-25T18:50:17Z</dcterms:created>
  <dcterms:modified xsi:type="dcterms:W3CDTF">2012-12-09T23:47:55Z</dcterms:modified>
</cp:coreProperties>
</file>