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380" r:id="rId9"/>
    <p:sldId id="267" r:id="rId10"/>
    <p:sldId id="382" r:id="rId11"/>
    <p:sldId id="381" r:id="rId12"/>
    <p:sldId id="383" r:id="rId13"/>
    <p:sldId id="384" r:id="rId14"/>
    <p:sldId id="264" r:id="rId15"/>
    <p:sldId id="385" r:id="rId16"/>
    <p:sldId id="386" r:id="rId17"/>
    <p:sldId id="387" r:id="rId18"/>
    <p:sldId id="355" r:id="rId19"/>
    <p:sldId id="388" r:id="rId20"/>
    <p:sldId id="389" r:id="rId21"/>
    <p:sldId id="408" r:id="rId22"/>
    <p:sldId id="268" r:id="rId23"/>
    <p:sldId id="269" r:id="rId24"/>
    <p:sldId id="330" r:id="rId25"/>
    <p:sldId id="395" r:id="rId26"/>
    <p:sldId id="357" r:id="rId27"/>
    <p:sldId id="271" r:id="rId28"/>
    <p:sldId id="333" r:id="rId29"/>
    <p:sldId id="396" r:id="rId30"/>
    <p:sldId id="359" r:id="rId31"/>
    <p:sldId id="360" r:id="rId32"/>
    <p:sldId id="392" r:id="rId33"/>
    <p:sldId id="407" r:id="rId34"/>
    <p:sldId id="283" r:id="rId35"/>
    <p:sldId id="282" r:id="rId36"/>
    <p:sldId id="288" r:id="rId37"/>
    <p:sldId id="289" r:id="rId38"/>
    <p:sldId id="290" r:id="rId39"/>
    <p:sldId id="296" r:id="rId40"/>
    <p:sldId id="295" r:id="rId41"/>
    <p:sldId id="297" r:id="rId42"/>
    <p:sldId id="298" r:id="rId43"/>
    <p:sldId id="299" r:id="rId44"/>
    <p:sldId id="397" r:id="rId45"/>
    <p:sldId id="398" r:id="rId46"/>
    <p:sldId id="399" r:id="rId47"/>
    <p:sldId id="400" r:id="rId48"/>
    <p:sldId id="401" r:id="rId49"/>
    <p:sldId id="402" r:id="rId50"/>
    <p:sldId id="404" r:id="rId51"/>
    <p:sldId id="312" r:id="rId52"/>
    <p:sldId id="394" r:id="rId53"/>
    <p:sldId id="410" r:id="rId54"/>
    <p:sldId id="390" r:id="rId55"/>
    <p:sldId id="391" r:id="rId56"/>
    <p:sldId id="405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91D"/>
    <a:srgbClr val="FEFFC8"/>
    <a:srgbClr val="AC0D11"/>
    <a:srgbClr val="0BB54E"/>
    <a:srgbClr val="A90B0F"/>
    <a:srgbClr val="870D09"/>
    <a:srgbClr val="781413"/>
    <a:srgbClr val="5E3611"/>
    <a:srgbClr val="640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798" autoAdjust="0"/>
  </p:normalViewPr>
  <p:slideViewPr>
    <p:cSldViewPr snapToGrid="0">
      <p:cViewPr>
        <p:scale>
          <a:sx n="66" d="100"/>
          <a:sy n="66" d="100"/>
        </p:scale>
        <p:origin x="-992" y="-112"/>
      </p:cViewPr>
      <p:guideLst>
        <p:guide orient="horz" pos="2364"/>
        <p:guide pos="30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5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0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1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1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9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8/28/12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8/28/12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0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8/28/12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7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1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4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DF3C6-0401-604E-AE55-227AC1A6C488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1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4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4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Approximation Algorithms for Graph Routing Problems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40217"/>
                </a:solidFill>
              </a:rPr>
              <a:t>Julia Chuzhoy</a:t>
            </a:r>
          </a:p>
          <a:p>
            <a:r>
              <a:rPr lang="en-US" dirty="0" smtClean="0">
                <a:solidFill>
                  <a:srgbClr val="5E3611"/>
                </a:solidFill>
              </a:rPr>
              <a:t>Toyota Technological Institute at Chicago</a:t>
            </a:r>
            <a:endParaRPr lang="en-US" dirty="0">
              <a:solidFill>
                <a:srgbClr val="5E36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0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LP-relaxation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9366" y="5080356"/>
            <a:ext cx="8542737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Rounding Algorithm [</a:t>
            </a:r>
            <a:r>
              <a:rPr lang="en-US" sz="3200" dirty="0" err="1" smtClean="0">
                <a:solidFill>
                  <a:srgbClr val="800000"/>
                </a:solidFill>
              </a:rPr>
              <a:t>Raghavan</a:t>
            </a:r>
            <a:r>
              <a:rPr lang="en-US" sz="3200" dirty="0" smtClean="0">
                <a:solidFill>
                  <a:srgbClr val="800000"/>
                </a:solidFill>
              </a:rPr>
              <a:t>, Thompson ‘87]</a:t>
            </a:r>
            <a:r>
              <a:rPr lang="en-US" sz="32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Every pair (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,t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) chooses a path P w. probability f(P)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Max edge congestion O(</a:t>
            </a:r>
            <a:r>
              <a:rPr lang="en-US" sz="2800" dirty="0" err="1" smtClean="0"/>
              <a:t>c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err="1" smtClean="0"/>
              <a:t>log</a:t>
            </a:r>
            <a:r>
              <a:rPr lang="en-US" sz="2800" dirty="0" smtClean="0"/>
              <a:t> n/log log n) </a:t>
            </a:r>
            <a:r>
              <a:rPr lang="en-US" sz="2800" dirty="0" err="1" smtClean="0"/>
              <a:t>w.h.p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62264" y="1462528"/>
            <a:ext cx="6233889" cy="3213710"/>
            <a:chOff x="1462264" y="1462528"/>
            <a:chExt cx="6233889" cy="3213710"/>
          </a:xfrm>
        </p:grpSpPr>
        <p:sp>
          <p:nvSpPr>
            <p:cNvPr id="7" name="Rectangle 6"/>
            <p:cNvSpPr/>
            <p:nvPr/>
          </p:nvSpPr>
          <p:spPr>
            <a:xfrm>
              <a:off x="1462264" y="1462528"/>
              <a:ext cx="6233889" cy="32137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994" y="1694899"/>
              <a:ext cx="5207000" cy="280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755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-</a:t>
            </a:r>
            <a:r>
              <a:rPr lang="en-US" dirty="0"/>
              <a:t>approximation </a:t>
            </a:r>
            <a:r>
              <a:rPr lang="en-US" sz="2800" dirty="0">
                <a:solidFill>
                  <a:srgbClr val="008000"/>
                </a:solidFill>
              </a:rPr>
              <a:t>[</a:t>
            </a:r>
            <a:r>
              <a:rPr lang="en-US" sz="2800" dirty="0" err="1">
                <a:solidFill>
                  <a:srgbClr val="008000"/>
                </a:solidFill>
              </a:rPr>
              <a:t>Raghavan</a:t>
            </a:r>
            <a:r>
              <a:rPr lang="en-US" sz="2800" dirty="0">
                <a:solidFill>
                  <a:srgbClr val="008000"/>
                </a:solidFill>
              </a:rPr>
              <a:t>, </a:t>
            </a:r>
            <a:r>
              <a:rPr lang="en-US" sz="2800" dirty="0" smtClean="0">
                <a:solidFill>
                  <a:srgbClr val="008000"/>
                </a:solidFill>
              </a:rPr>
              <a:t>Thompson ‘87]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Directed graphs</a:t>
            </a:r>
            <a:r>
              <a:rPr lang="en-US" dirty="0" smtClean="0"/>
              <a:t>:                                 -hard to approximate </a:t>
            </a:r>
            <a:r>
              <a:rPr lang="en-US" sz="2800" dirty="0" smtClean="0">
                <a:solidFill>
                  <a:srgbClr val="008000"/>
                </a:solidFill>
              </a:rPr>
              <a:t>[Andrews, Zhang ‘06], [C, </a:t>
            </a:r>
            <a:r>
              <a:rPr lang="en-US" sz="2800" dirty="0" err="1" smtClean="0">
                <a:solidFill>
                  <a:srgbClr val="008000"/>
                </a:solidFill>
              </a:rPr>
              <a:t>Guruswami</a:t>
            </a:r>
            <a:r>
              <a:rPr lang="en-US" sz="2800" dirty="0" smtClean="0">
                <a:solidFill>
                  <a:srgbClr val="008000"/>
                </a:solidFill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</a:rPr>
              <a:t>Khanna</a:t>
            </a:r>
            <a:r>
              <a:rPr lang="en-US" sz="2800" dirty="0" smtClean="0">
                <a:solidFill>
                  <a:srgbClr val="008000"/>
                </a:solidFill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</a:rPr>
              <a:t>Talwar</a:t>
            </a:r>
            <a:r>
              <a:rPr lang="en-US" sz="2800" dirty="0" smtClean="0">
                <a:solidFill>
                  <a:srgbClr val="008000"/>
                </a:solidFill>
              </a:rPr>
              <a:t> ‘07]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Undirected graphs</a:t>
            </a:r>
            <a:r>
              <a:rPr lang="en-US" dirty="0" smtClean="0"/>
              <a:t>:                      -hard to approximate </a:t>
            </a:r>
            <a:r>
              <a:rPr lang="en-US" sz="2800" dirty="0" smtClean="0">
                <a:solidFill>
                  <a:srgbClr val="008000"/>
                </a:solidFill>
              </a:rPr>
              <a:t>[Andrews, Zhang ‘07]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67" y="2747446"/>
            <a:ext cx="2895600" cy="393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38" y="4255199"/>
            <a:ext cx="1866900" cy="457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3" y="1727527"/>
            <a:ext cx="29210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we close the gap for undirected graphs?</a:t>
            </a:r>
          </a:p>
          <a:p>
            <a:r>
              <a:rPr lang="en-US" dirty="0" smtClean="0"/>
              <a:t>What is the integrality gap of the LP?</a:t>
            </a:r>
          </a:p>
          <a:p>
            <a:r>
              <a:rPr lang="en-US" dirty="0" smtClean="0"/>
              <a:t>What if we only need to connect a constant fraction of the demand pairs?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Edge-Disjoint Paths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congestion allowed</a:t>
            </a:r>
          </a:p>
          <a:p>
            <a:r>
              <a:rPr lang="en-US" dirty="0" smtClean="0"/>
              <a:t>Route maximum number of the demand pairs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534658" y="412803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534658" y="479202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648068" y="476662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39601" y="411039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34388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034388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168205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168205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5"/>
            <a:endCxn id="4" idx="1"/>
          </p:cNvCxnSpPr>
          <p:nvPr/>
        </p:nvCxnSpPr>
        <p:spPr>
          <a:xfrm>
            <a:off x="1190486" y="3848025"/>
            <a:ext cx="370954" cy="306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0"/>
            <a:endCxn id="4" idx="4"/>
          </p:cNvCxnSpPr>
          <p:nvPr/>
        </p:nvCxnSpPr>
        <p:spPr>
          <a:xfrm flipV="1">
            <a:off x="1626098" y="4310911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39044" y="4282727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2"/>
            <a:endCxn id="4" idx="6"/>
          </p:cNvCxnSpPr>
          <p:nvPr/>
        </p:nvCxnSpPr>
        <p:spPr>
          <a:xfrm flipH="1">
            <a:off x="1717538" y="4201830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715845" y="4871682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7"/>
            <a:endCxn id="5" idx="3"/>
          </p:cNvCxnSpPr>
          <p:nvPr/>
        </p:nvCxnSpPr>
        <p:spPr>
          <a:xfrm flipV="1">
            <a:off x="1190486" y="4948123"/>
            <a:ext cx="370954" cy="375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7"/>
            <a:endCxn id="10" idx="3"/>
          </p:cNvCxnSpPr>
          <p:nvPr/>
        </p:nvCxnSpPr>
        <p:spPr>
          <a:xfrm flipV="1">
            <a:off x="2795699" y="3848025"/>
            <a:ext cx="399288" cy="289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816088" y="4923294"/>
            <a:ext cx="378899" cy="400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3577167"/>
            <a:ext cx="292100" cy="2286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5444067"/>
            <a:ext cx="266700" cy="3048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5469467"/>
            <a:ext cx="304800" cy="2286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445933"/>
            <a:ext cx="279400" cy="3048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3" y="3845983"/>
            <a:ext cx="304800" cy="2413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740150"/>
            <a:ext cx="279400" cy="3175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782055" y="3848100"/>
            <a:ext cx="2837144" cy="11360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781413"/>
                </a:solidFill>
              </a:rPr>
              <a:t>Solution value: 2</a:t>
            </a:r>
          </a:p>
        </p:txBody>
      </p:sp>
    </p:spTree>
    <p:extLst>
      <p:ext uri="{BB962C8B-B14F-4D97-AF65-F5344CB8AC3E}">
        <p14:creationId xmlns:p14="http://schemas.microsoft.com/office/powerpoint/2010/main" val="56168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7703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Disjoint Paths (EDP)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466667" cy="5046133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 directed graphs NP-hard even with only two demand pairs </a:t>
            </a:r>
            <a:r>
              <a:rPr lang="en-US" sz="2400" dirty="0">
                <a:solidFill>
                  <a:srgbClr val="008000"/>
                </a:solidFill>
              </a:rPr>
              <a:t>[Fortune, </a:t>
            </a:r>
            <a:r>
              <a:rPr lang="en-US" sz="2400" dirty="0" err="1">
                <a:solidFill>
                  <a:srgbClr val="008000"/>
                </a:solidFill>
              </a:rPr>
              <a:t>Hopcroft</a:t>
            </a:r>
            <a:r>
              <a:rPr lang="en-US" sz="2400" dirty="0">
                <a:solidFill>
                  <a:srgbClr val="008000"/>
                </a:solidFill>
              </a:rPr>
              <a:t>, Wyllie '80]</a:t>
            </a:r>
          </a:p>
          <a:p>
            <a:r>
              <a:rPr lang="en-US" sz="2800" dirty="0" smtClean="0"/>
              <a:t>When k is constant, can be solved efficiently in undirected graphs </a:t>
            </a:r>
            <a:r>
              <a:rPr lang="en-US" sz="2400" dirty="0" smtClean="0">
                <a:solidFill>
                  <a:srgbClr val="008000"/>
                </a:solidFill>
              </a:rPr>
              <a:t>[Robertson, Seymour ‘90]</a:t>
            </a:r>
          </a:p>
          <a:p>
            <a:r>
              <a:rPr lang="en-US" sz="2800" dirty="0" smtClean="0"/>
              <a:t>NP-hard when k is part of input </a:t>
            </a:r>
            <a:r>
              <a:rPr lang="en-US" sz="2400" dirty="0" smtClean="0">
                <a:solidFill>
                  <a:srgbClr val="008000"/>
                </a:solidFill>
              </a:rPr>
              <a:t>[Karp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72]</a:t>
            </a:r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1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LP-relaxation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62264" y="1462528"/>
            <a:ext cx="6233889" cy="32137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04" y="1554031"/>
            <a:ext cx="5372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7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632"/>
            <a:ext cx="8229600" cy="292505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Rounding Algorithm </a:t>
            </a:r>
            <a:r>
              <a:rPr lang="en-US" sz="3000" dirty="0" smtClean="0">
                <a:solidFill>
                  <a:srgbClr val="0B591D"/>
                </a:solidFill>
              </a:rPr>
              <a:t>[</a:t>
            </a:r>
            <a:r>
              <a:rPr lang="en-US" sz="3000" dirty="0" err="1">
                <a:solidFill>
                  <a:srgbClr val="0B591D"/>
                </a:solidFill>
              </a:rPr>
              <a:t>Kolliopoulos</a:t>
            </a:r>
            <a:r>
              <a:rPr lang="en-US" sz="3000" dirty="0">
                <a:solidFill>
                  <a:srgbClr val="0B591D"/>
                </a:solidFill>
              </a:rPr>
              <a:t>, Stein ‘98]</a:t>
            </a:r>
            <a:endParaRPr lang="en-US" sz="3000" dirty="0" smtClean="0">
              <a:solidFill>
                <a:srgbClr val="0B591D"/>
              </a:solidFill>
            </a:endParaRPr>
          </a:p>
          <a:p>
            <a:r>
              <a:rPr lang="en-US" dirty="0" smtClean="0"/>
              <a:t>Find shortest path P with non-zero flow, connecting any demand pair.</a:t>
            </a:r>
          </a:p>
          <a:p>
            <a:r>
              <a:rPr lang="en-US" dirty="0" smtClean="0"/>
              <a:t>Add P to the solution and delete all flow that uses edges of P.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4158" y="3577792"/>
            <a:ext cx="8452628" cy="2926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Analysis</a:t>
            </a:r>
          </a:p>
          <a:p>
            <a:r>
              <a:rPr lang="en-US" dirty="0" smtClean="0"/>
              <a:t>If the length of P is less than         – at most     flow is deleted.</a:t>
            </a:r>
          </a:p>
          <a:p>
            <a:r>
              <a:rPr lang="en-US" dirty="0" smtClean="0"/>
              <a:t>If the length of P is more than        – at most   flow remains.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17" y="4351223"/>
            <a:ext cx="6731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43" y="4349673"/>
            <a:ext cx="673100" cy="419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56" y="5387286"/>
            <a:ext cx="673100" cy="419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40" y="5385735"/>
            <a:ext cx="673100" cy="4191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848579" y="2759078"/>
            <a:ext cx="3464185" cy="1039163"/>
            <a:chOff x="4848579" y="2759078"/>
            <a:chExt cx="3464185" cy="1039163"/>
          </a:xfrm>
        </p:grpSpPr>
        <p:sp>
          <p:nvSpPr>
            <p:cNvPr id="10" name="Rounded Rectangle 9"/>
            <p:cNvSpPr/>
            <p:nvPr/>
          </p:nvSpPr>
          <p:spPr>
            <a:xfrm>
              <a:off x="4848579" y="2759078"/>
              <a:ext cx="3464185" cy="1039163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200" dirty="0" smtClean="0">
                  <a:solidFill>
                    <a:schemeClr val="tx1"/>
                  </a:solidFill>
                </a:rPr>
                <a:t>      -approximation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49" y="3101393"/>
              <a:ext cx="673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675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1143000"/>
          </a:xfrm>
        </p:spPr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384"/>
            <a:ext cx="8229600" cy="5388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Directed graphs</a:t>
            </a:r>
            <a:r>
              <a:rPr lang="en-US" dirty="0" smtClean="0"/>
              <a:t>: EDP is                    -hard </a:t>
            </a:r>
            <a:r>
              <a:rPr lang="en-US" dirty="0"/>
              <a:t>to </a:t>
            </a:r>
            <a:r>
              <a:rPr lang="en-US" dirty="0" smtClean="0"/>
              <a:t>approximate for any      </a:t>
            </a:r>
            <a:r>
              <a:rPr lang="en-US" sz="2800" dirty="0" smtClean="0">
                <a:solidFill>
                  <a:srgbClr val="008000"/>
                </a:solidFill>
              </a:rPr>
              <a:t>[</a:t>
            </a:r>
            <a:r>
              <a:rPr lang="en-US" sz="2800" dirty="0" err="1" smtClean="0">
                <a:solidFill>
                  <a:srgbClr val="008000"/>
                </a:solidFill>
              </a:rPr>
              <a:t>Guruswami</a:t>
            </a:r>
            <a:r>
              <a:rPr lang="en-US" sz="2800" dirty="0" smtClean="0">
                <a:solidFill>
                  <a:srgbClr val="008000"/>
                </a:solidFill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</a:rPr>
              <a:t>Khanna</a:t>
            </a:r>
            <a:r>
              <a:rPr lang="en-US" sz="2800" dirty="0" smtClean="0">
                <a:solidFill>
                  <a:srgbClr val="008000"/>
                </a:solidFill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</a:rPr>
              <a:t>Rajaraman</a:t>
            </a:r>
            <a:r>
              <a:rPr lang="en-US" sz="2800" dirty="0" smtClean="0">
                <a:solidFill>
                  <a:srgbClr val="008000"/>
                </a:solidFill>
              </a:rPr>
              <a:t>, Shepherd, </a:t>
            </a:r>
            <a:r>
              <a:rPr lang="en-US" sz="2800" dirty="0" err="1" smtClean="0">
                <a:solidFill>
                  <a:srgbClr val="008000"/>
                </a:solidFill>
              </a:rPr>
              <a:t>Yannakakis</a:t>
            </a:r>
            <a:r>
              <a:rPr lang="en-US" sz="2800" dirty="0" smtClean="0">
                <a:solidFill>
                  <a:srgbClr val="008000"/>
                </a:solidFill>
              </a:rPr>
              <a:t> ‘99]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Undirected graphs</a:t>
            </a:r>
            <a:r>
              <a:rPr lang="en-US" sz="2800" dirty="0" smtClean="0"/>
              <a:t>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-</a:t>
            </a:r>
            <a:r>
              <a:rPr lang="en-US" sz="2800" dirty="0"/>
              <a:t>approximation algorithm</a:t>
            </a:r>
            <a:r>
              <a:rPr lang="en-US" sz="2400" dirty="0">
                <a:solidFill>
                  <a:srgbClr val="008000"/>
                </a:solidFill>
              </a:rPr>
              <a:t> [</a:t>
            </a:r>
            <a:r>
              <a:rPr lang="en-US" sz="2400" dirty="0" err="1">
                <a:solidFill>
                  <a:srgbClr val="008000"/>
                </a:solidFill>
              </a:rPr>
              <a:t>Chekuri</a:t>
            </a:r>
            <a:r>
              <a:rPr lang="en-US" sz="2400" dirty="0">
                <a:solidFill>
                  <a:srgbClr val="008000"/>
                </a:solidFill>
              </a:rPr>
              <a:t>, </a:t>
            </a:r>
            <a:r>
              <a:rPr lang="en-US" sz="2400" dirty="0" err="1">
                <a:solidFill>
                  <a:srgbClr val="008000"/>
                </a:solidFill>
              </a:rPr>
              <a:t>Khanna</a:t>
            </a:r>
            <a:r>
              <a:rPr lang="en-US" sz="2400" dirty="0">
                <a:solidFill>
                  <a:srgbClr val="008000"/>
                </a:solidFill>
              </a:rPr>
              <a:t>, Shepherd </a:t>
            </a:r>
            <a:r>
              <a:rPr lang="fr-FR" sz="2400" dirty="0">
                <a:solidFill>
                  <a:srgbClr val="008000"/>
                </a:solidFill>
              </a:rPr>
              <a:t>’</a:t>
            </a:r>
            <a:r>
              <a:rPr lang="en-US" sz="2400" dirty="0">
                <a:solidFill>
                  <a:srgbClr val="008000"/>
                </a:solidFill>
              </a:rPr>
              <a:t>06]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-hardness of approximation for any</a:t>
            </a:r>
            <a:r>
              <a:rPr lang="en-US" sz="2400" dirty="0">
                <a:solidFill>
                  <a:srgbClr val="008000"/>
                </a:solidFill>
              </a:rPr>
              <a:t>[Andrews, Zhang ‘05]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8000"/>
                </a:solidFill>
              </a:rPr>
              <a:t>[Andrews, C, </a:t>
            </a:r>
            <a:r>
              <a:rPr lang="en-US" sz="2400" dirty="0" err="1">
                <a:solidFill>
                  <a:srgbClr val="008000"/>
                </a:solidFill>
              </a:rPr>
              <a:t>Guruswami</a:t>
            </a:r>
            <a:r>
              <a:rPr lang="en-US" sz="2400" dirty="0">
                <a:solidFill>
                  <a:srgbClr val="008000"/>
                </a:solidFill>
              </a:rPr>
              <a:t>, </a:t>
            </a:r>
            <a:r>
              <a:rPr lang="en-US" sz="2400" dirty="0" err="1">
                <a:solidFill>
                  <a:srgbClr val="008000"/>
                </a:solidFill>
              </a:rPr>
              <a:t>Khanna</a:t>
            </a:r>
            <a:r>
              <a:rPr lang="en-US" sz="2400" dirty="0">
                <a:solidFill>
                  <a:srgbClr val="008000"/>
                </a:solidFill>
              </a:rPr>
              <a:t>, </a:t>
            </a:r>
            <a:r>
              <a:rPr lang="en-US" sz="2400" dirty="0" err="1">
                <a:solidFill>
                  <a:srgbClr val="008000"/>
                </a:solidFill>
              </a:rPr>
              <a:t>Talwar</a:t>
            </a:r>
            <a:r>
              <a:rPr lang="en-US" sz="2400" dirty="0">
                <a:solidFill>
                  <a:srgbClr val="008000"/>
                </a:solidFill>
              </a:rPr>
              <a:t>, Zhang </a:t>
            </a:r>
            <a:r>
              <a:rPr lang="fr-FR" sz="2400" dirty="0">
                <a:solidFill>
                  <a:srgbClr val="008000"/>
                </a:solidFill>
              </a:rPr>
              <a:t>’</a:t>
            </a:r>
            <a:r>
              <a:rPr lang="en-US" sz="2400" dirty="0">
                <a:solidFill>
                  <a:srgbClr val="008000"/>
                </a:solidFill>
              </a:rPr>
              <a:t>10</a:t>
            </a:r>
            <a:r>
              <a:rPr lang="en-US" sz="2400" dirty="0" smtClean="0">
                <a:solidFill>
                  <a:srgbClr val="008000"/>
                </a:solidFill>
              </a:rPr>
              <a:t>]</a:t>
            </a:r>
            <a:endParaRPr lang="en-US" sz="2800" dirty="0" smtClean="0"/>
          </a:p>
          <a:p>
            <a:r>
              <a:rPr lang="en-US" dirty="0" smtClean="0">
                <a:solidFill>
                  <a:srgbClr val="800000"/>
                </a:solidFill>
              </a:rPr>
              <a:t>LP integrality </a:t>
            </a:r>
            <a:r>
              <a:rPr lang="en-US" dirty="0">
                <a:solidFill>
                  <a:srgbClr val="800000"/>
                </a:solidFill>
              </a:rPr>
              <a:t>gap</a:t>
            </a:r>
            <a:r>
              <a:rPr lang="en-US" dirty="0">
                <a:solidFill>
                  <a:srgbClr val="A90B0F"/>
                </a:solidFill>
              </a:rPr>
              <a:t>:</a:t>
            </a:r>
            <a:r>
              <a:rPr lang="en-US" dirty="0"/>
              <a:t>              </a:t>
            </a:r>
            <a:r>
              <a:rPr lang="en-US" sz="2400" dirty="0">
                <a:solidFill>
                  <a:srgbClr val="008000"/>
                </a:solidFill>
              </a:rPr>
              <a:t>[</a:t>
            </a:r>
            <a:r>
              <a:rPr lang="en-US" sz="2400" dirty="0" err="1">
                <a:solidFill>
                  <a:srgbClr val="008000"/>
                </a:solidFill>
              </a:rPr>
              <a:t>Garg</a:t>
            </a:r>
            <a:r>
              <a:rPr lang="en-US" sz="2400" dirty="0">
                <a:solidFill>
                  <a:srgbClr val="008000"/>
                </a:solidFill>
              </a:rPr>
              <a:t>, </a:t>
            </a:r>
            <a:r>
              <a:rPr lang="en-US" sz="2400" dirty="0" err="1">
                <a:solidFill>
                  <a:srgbClr val="008000"/>
                </a:solidFill>
              </a:rPr>
              <a:t>Vazirani</a:t>
            </a:r>
            <a:r>
              <a:rPr lang="en-US" sz="2400" dirty="0">
                <a:solidFill>
                  <a:srgbClr val="008000"/>
                </a:solidFill>
              </a:rPr>
              <a:t>, </a:t>
            </a:r>
            <a:r>
              <a:rPr lang="en-US" sz="2400" dirty="0" err="1">
                <a:solidFill>
                  <a:srgbClr val="008000"/>
                </a:solidFill>
              </a:rPr>
              <a:t>Yannakakis</a:t>
            </a:r>
            <a:r>
              <a:rPr lang="en-US" sz="2400" dirty="0">
                <a:solidFill>
                  <a:srgbClr val="008000"/>
                </a:solidFill>
              </a:rPr>
              <a:t> ‘93]</a:t>
            </a:r>
          </a:p>
          <a:p>
            <a:pPr marL="0" indent="0">
              <a:buNone/>
            </a:pP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5" y="3316236"/>
            <a:ext cx="876300" cy="330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0" y="4246728"/>
            <a:ext cx="1727200" cy="381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17" y="4383922"/>
            <a:ext cx="127000" cy="1651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57" y="5593185"/>
            <a:ext cx="927100" cy="368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6" y="1221226"/>
            <a:ext cx="1701800" cy="4826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16" y="1945520"/>
            <a:ext cx="1270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3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Integrality Gap Example</a:t>
            </a:r>
            <a:br>
              <a:rPr lang="en-US" dirty="0" smtClean="0"/>
            </a:br>
            <a:r>
              <a:rPr lang="en-US" sz="3600" dirty="0">
                <a:solidFill>
                  <a:srgbClr val="008000"/>
                </a:solidFill>
              </a:rPr>
              <a:t>[</a:t>
            </a:r>
            <a:r>
              <a:rPr lang="en-US" sz="3600" dirty="0" err="1">
                <a:solidFill>
                  <a:srgbClr val="008000"/>
                </a:solidFill>
              </a:rPr>
              <a:t>Garg</a:t>
            </a:r>
            <a:r>
              <a:rPr lang="en-US" sz="3600" dirty="0">
                <a:solidFill>
                  <a:srgbClr val="008000"/>
                </a:solidFill>
              </a:rPr>
              <a:t>, </a:t>
            </a:r>
            <a:r>
              <a:rPr lang="en-US" sz="3600" dirty="0" err="1">
                <a:solidFill>
                  <a:srgbClr val="008000"/>
                </a:solidFill>
              </a:rPr>
              <a:t>Vazirani</a:t>
            </a:r>
            <a:r>
              <a:rPr lang="en-US" sz="3600" dirty="0">
                <a:solidFill>
                  <a:srgbClr val="008000"/>
                </a:solidFill>
              </a:rPr>
              <a:t>, </a:t>
            </a:r>
            <a:r>
              <a:rPr lang="en-US" sz="3600" dirty="0" err="1">
                <a:solidFill>
                  <a:srgbClr val="008000"/>
                </a:solidFill>
              </a:rPr>
              <a:t>Yannakakis</a:t>
            </a:r>
            <a:r>
              <a:rPr lang="en-US" sz="3600" dirty="0">
                <a:solidFill>
                  <a:srgbClr val="008000"/>
                </a:solidFill>
              </a:rPr>
              <a:t> ‘93]</a:t>
            </a:r>
            <a:endParaRPr lang="en-US" sz="3600" dirty="0"/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3937255" y="2353293"/>
            <a:ext cx="1814512" cy="1614487"/>
          </a:xfrm>
          <a:prstGeom prst="wedgeEllipseCallout">
            <a:avLst>
              <a:gd name="adj1" fmla="val -68634"/>
              <a:gd name="adj2" fmla="val 46852"/>
            </a:avLst>
          </a:prstGeom>
          <a:solidFill>
            <a:schemeClr val="bg1">
              <a:lumMod val="95000"/>
              <a:alpha val="42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174802" y="2536133"/>
            <a:ext cx="1304925" cy="1319212"/>
            <a:chOff x="4047" y="2229"/>
            <a:chExt cx="903" cy="876"/>
          </a:xfrm>
        </p:grpSpPr>
        <p:sp>
          <p:nvSpPr>
            <p:cNvPr id="6" name="Line 31"/>
            <p:cNvSpPr>
              <a:spLocks noChangeShapeType="1"/>
            </p:cNvSpPr>
            <p:nvPr/>
          </p:nvSpPr>
          <p:spPr bwMode="auto">
            <a:xfrm flipV="1">
              <a:off x="4599" y="2754"/>
              <a:ext cx="0" cy="3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2"/>
            <p:cNvSpPr>
              <a:spLocks noChangeShapeType="1"/>
            </p:cNvSpPr>
            <p:nvPr/>
          </p:nvSpPr>
          <p:spPr bwMode="auto">
            <a:xfrm>
              <a:off x="4590" y="2736"/>
              <a:ext cx="3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33"/>
            <p:cNvSpPr>
              <a:spLocks noChangeShapeType="1"/>
            </p:cNvSpPr>
            <p:nvPr/>
          </p:nvSpPr>
          <p:spPr bwMode="auto">
            <a:xfrm flipH="1" flipV="1">
              <a:off x="4419" y="2583"/>
              <a:ext cx="171" cy="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4"/>
            <p:cNvSpPr>
              <a:spLocks noChangeShapeType="1"/>
            </p:cNvSpPr>
            <p:nvPr/>
          </p:nvSpPr>
          <p:spPr bwMode="auto">
            <a:xfrm flipV="1">
              <a:off x="4416" y="2229"/>
              <a:ext cx="0" cy="3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5"/>
            <p:cNvSpPr>
              <a:spLocks noChangeShapeType="1"/>
            </p:cNvSpPr>
            <p:nvPr/>
          </p:nvSpPr>
          <p:spPr bwMode="auto">
            <a:xfrm>
              <a:off x="4047" y="2589"/>
              <a:ext cx="3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1874390" y="4540912"/>
            <a:ext cx="2811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37230" y="4451861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4" idx="0"/>
          </p:cNvCxnSpPr>
          <p:nvPr/>
        </p:nvCxnSpPr>
        <p:spPr>
          <a:xfrm>
            <a:off x="2352658" y="2151951"/>
            <a:ext cx="11979" cy="2786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96057" y="493827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95869" y="2622949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95869" y="3239147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95869" y="3855345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95869" y="4471540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21" idx="4"/>
            <a:endCxn id="20" idx="0"/>
          </p:cNvCxnSpPr>
          <p:nvPr/>
        </p:nvCxnSpPr>
        <p:spPr>
          <a:xfrm>
            <a:off x="2954012" y="2760109"/>
            <a:ext cx="188" cy="217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885620" y="493827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85432" y="2622949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85432" y="3239147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85432" y="3855345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85432" y="4471540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7" idx="0"/>
            <a:endCxn id="26" idx="0"/>
          </p:cNvCxnSpPr>
          <p:nvPr/>
        </p:nvCxnSpPr>
        <p:spPr>
          <a:xfrm>
            <a:off x="3543575" y="3239147"/>
            <a:ext cx="188" cy="1699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475183" y="493827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74995" y="3239147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74995" y="3855345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74995" y="4471540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129210" y="3920000"/>
            <a:ext cx="0" cy="106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064747" y="493827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64559" y="3855345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64559" y="4471540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874390" y="3917767"/>
            <a:ext cx="2210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737230" y="3832218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endCxn id="27" idx="2"/>
          </p:cNvCxnSpPr>
          <p:nvPr/>
        </p:nvCxnSpPr>
        <p:spPr>
          <a:xfrm>
            <a:off x="1874390" y="3301627"/>
            <a:ext cx="1600605" cy="6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737230" y="3212576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endCxn id="21" idx="2"/>
          </p:cNvCxnSpPr>
          <p:nvPr/>
        </p:nvCxnSpPr>
        <p:spPr>
          <a:xfrm>
            <a:off x="1874390" y="2681985"/>
            <a:ext cx="1011042" cy="9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737230" y="2592934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116580" y="5030862"/>
            <a:ext cx="6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s</a:t>
            </a:r>
            <a:r>
              <a:rPr lang="en-US" sz="3600" baseline="-25000" dirty="0" smtClean="0">
                <a:latin typeface="Arial"/>
                <a:cs typeface="Arial"/>
              </a:rPr>
              <a:t>1</a:t>
            </a:r>
            <a:endParaRPr lang="en-US" sz="3600" baseline="-25000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18401" y="5030862"/>
            <a:ext cx="6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s</a:t>
            </a:r>
            <a:r>
              <a:rPr lang="en-US" sz="3600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85103" y="5030862"/>
            <a:ext cx="6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/>
                <a:cs typeface="Arial"/>
              </a:rPr>
              <a:t>s</a:t>
            </a:r>
            <a:r>
              <a:rPr lang="en-US" sz="3600" baseline="-25000" dirty="0" err="1">
                <a:latin typeface="Arial"/>
                <a:cs typeface="Arial"/>
              </a:rPr>
              <a:t>k</a:t>
            </a:r>
            <a:endParaRPr lang="en-US" sz="3600" baseline="-25000" dirty="0"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771814" y="4510323"/>
            <a:ext cx="0" cy="446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707351" y="4934682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07163" y="4467952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92990" y="5004990"/>
            <a:ext cx="6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…</a:t>
            </a:r>
            <a:endParaRPr lang="en-US" sz="3600" baseline="-25000" dirty="0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292295" y="2106829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endCxn id="47" idx="2"/>
          </p:cNvCxnSpPr>
          <p:nvPr/>
        </p:nvCxnSpPr>
        <p:spPr>
          <a:xfrm>
            <a:off x="1870816" y="2165865"/>
            <a:ext cx="421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733656" y="2076814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111544" y="1775847"/>
            <a:ext cx="6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t</a:t>
            </a:r>
            <a:r>
              <a:rPr lang="en-US" sz="3600" baseline="-25000" dirty="0" smtClean="0">
                <a:latin typeface="Arial"/>
                <a:cs typeface="Arial"/>
              </a:rPr>
              <a:t>1</a:t>
            </a:r>
            <a:endParaRPr lang="en-US" sz="3600" baseline="-25000" dirty="0"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1544" y="2373927"/>
            <a:ext cx="6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t</a:t>
            </a:r>
            <a:r>
              <a:rPr lang="en-US" sz="3600" baseline="-25000" dirty="0" smtClean="0">
                <a:latin typeface="Arial"/>
                <a:cs typeface="Arial"/>
              </a:rPr>
              <a:t>2</a:t>
            </a:r>
            <a:endParaRPr lang="en-US" sz="3600" baseline="-25000" dirty="0"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11544" y="4197627"/>
            <a:ext cx="6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/>
                <a:cs typeface="Arial"/>
              </a:rPr>
              <a:t>t</a:t>
            </a:r>
            <a:r>
              <a:rPr lang="en-US" sz="3600" baseline="-25000" dirty="0" err="1">
                <a:latin typeface="Arial"/>
                <a:cs typeface="Arial"/>
              </a:rPr>
              <a:t>k</a:t>
            </a:r>
            <a:endParaRPr lang="en-US" sz="3600" baseline="-25000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1245236" y="3395403"/>
            <a:ext cx="6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…</a:t>
            </a:r>
            <a:endParaRPr lang="en-US" sz="3600" baseline="-25000" dirty="0">
              <a:latin typeface="Arial"/>
              <a:cs typeface="Arial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465233" y="3932766"/>
            <a:ext cx="3213100" cy="1612900"/>
            <a:chOff x="5465233" y="3932766"/>
            <a:chExt cx="3213100" cy="1612900"/>
          </a:xfrm>
        </p:grpSpPr>
        <p:sp>
          <p:nvSpPr>
            <p:cNvPr id="54" name="Rounded Rectangle 53"/>
            <p:cNvSpPr/>
            <p:nvPr/>
          </p:nvSpPr>
          <p:spPr>
            <a:xfrm>
              <a:off x="5465233" y="3932766"/>
              <a:ext cx="3213100" cy="16129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Arial"/>
                <a:buChar char="•"/>
              </a:pPr>
              <a:r>
                <a:rPr lang="en-US" sz="3200" dirty="0" smtClean="0">
                  <a:solidFill>
                    <a:schemeClr val="tx1"/>
                  </a:solidFill>
                </a:rPr>
                <a:t>fractional: k/2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smtClean="0">
                  <a:solidFill>
                    <a:schemeClr val="tx1"/>
                  </a:solidFill>
                </a:rPr>
                <a:t>integral: 1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smtClean="0">
                  <a:solidFill>
                    <a:schemeClr val="tx1"/>
                  </a:solidFill>
                </a:rPr>
                <a:t>k=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55" name="Picture 5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551" y="5094816"/>
              <a:ext cx="927100" cy="36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63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Brick-Wall Graph</a:t>
            </a:r>
            <a:endParaRPr lang="en-US" dirty="0"/>
          </a:p>
        </p:txBody>
      </p:sp>
      <p:grpSp>
        <p:nvGrpSpPr>
          <p:cNvPr id="92" name="Group 91"/>
          <p:cNvGrpSpPr/>
          <p:nvPr/>
        </p:nvGrpSpPr>
        <p:grpSpPr>
          <a:xfrm>
            <a:off x="1067913" y="1872127"/>
            <a:ext cx="5781669" cy="475613"/>
            <a:chOff x="1067913" y="1872127"/>
            <a:chExt cx="3297771" cy="313265"/>
          </a:xfrm>
        </p:grpSpPr>
        <p:sp>
          <p:nvSpPr>
            <p:cNvPr id="6" name="Rectangle 5"/>
            <p:cNvSpPr/>
            <p:nvPr/>
          </p:nvSpPr>
          <p:spPr>
            <a:xfrm>
              <a:off x="1067913" y="1872127"/>
              <a:ext cx="656167" cy="2963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8314" y="1876360"/>
              <a:ext cx="656167" cy="2963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88715" y="1880593"/>
              <a:ext cx="656167" cy="2963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9116" y="1884826"/>
              <a:ext cx="656167" cy="2963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09517" y="1889059"/>
              <a:ext cx="656167" cy="2963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Oval 93"/>
          <p:cNvSpPr>
            <a:spLocks noChangeAspect="1"/>
          </p:cNvSpPr>
          <p:nvPr/>
        </p:nvSpPr>
        <p:spPr>
          <a:xfrm>
            <a:off x="2153401" y="180736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3343241" y="184274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4494601" y="183964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626721" y="1836541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6739601" y="1833437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1037458" y="182660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1593906" y="2267663"/>
            <a:ext cx="5839303" cy="540375"/>
            <a:chOff x="1037458" y="1807365"/>
            <a:chExt cx="5839303" cy="540375"/>
          </a:xfrm>
        </p:grpSpPr>
        <p:grpSp>
          <p:nvGrpSpPr>
            <p:cNvPr id="106" name="Group 105"/>
            <p:cNvGrpSpPr/>
            <p:nvPr/>
          </p:nvGrpSpPr>
          <p:grpSpPr>
            <a:xfrm>
              <a:off x="1067913" y="1872127"/>
              <a:ext cx="5781669" cy="475613"/>
              <a:chOff x="1067913" y="1872127"/>
              <a:chExt cx="3297771" cy="313265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067913" y="1872127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728314" y="1876360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388715" y="1880593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9116" y="1884826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709517" y="1889059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596953" y="180891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2153401" y="180736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2786801" y="1825057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3343241" y="184274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3899681" y="1841197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4494601" y="183964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051041" y="1838093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5626721" y="1836541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163921" y="183498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739601" y="1833437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037458" y="182660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986658" y="2734465"/>
            <a:ext cx="6395751" cy="1000673"/>
            <a:chOff x="1037458" y="1807365"/>
            <a:chExt cx="6395751" cy="1000673"/>
          </a:xfrm>
        </p:grpSpPr>
        <p:grpSp>
          <p:nvGrpSpPr>
            <p:cNvPr id="125" name="Group 124"/>
            <p:cNvGrpSpPr/>
            <p:nvPr/>
          </p:nvGrpSpPr>
          <p:grpSpPr>
            <a:xfrm>
              <a:off x="1037458" y="1807365"/>
              <a:ext cx="5839303" cy="540375"/>
              <a:chOff x="1037458" y="1807365"/>
              <a:chExt cx="5839303" cy="540375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1067913" y="1872127"/>
                <a:ext cx="5781669" cy="475613"/>
                <a:chOff x="1067913" y="1872127"/>
                <a:chExt cx="3297771" cy="313265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1067913" y="1872127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1728314" y="1876360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2388715" y="1880593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3049116" y="1884826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3709517" y="1889059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1596953" y="180891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>
                <a:off x="2153401" y="18073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>
                <a:off x="2786801" y="182505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>
                <a:off x="3343241" y="184274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3899681" y="184119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4494601" y="183964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>
                <a:off x="5051041" y="183809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5626721" y="1836541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6163921" y="183498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6739601" y="183343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>
                <a:off x="1037458" y="182660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1593906" y="2267663"/>
              <a:ext cx="5839303" cy="540375"/>
              <a:chOff x="1037458" y="1807365"/>
              <a:chExt cx="5839303" cy="540375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1067913" y="1872127"/>
                <a:ext cx="5781669" cy="475613"/>
                <a:chOff x="1067913" y="1872127"/>
                <a:chExt cx="3297771" cy="313265"/>
              </a:xfrm>
            </p:grpSpPr>
            <p:sp>
              <p:nvSpPr>
                <p:cNvPr id="139" name="Rectangle 138"/>
                <p:cNvSpPr/>
                <p:nvPr/>
              </p:nvSpPr>
              <p:spPr>
                <a:xfrm>
                  <a:off x="1067913" y="1872127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1728314" y="1876360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2388715" y="1880593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3049116" y="1884826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3709517" y="1889059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1596953" y="180891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2153401" y="18073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2786801" y="182505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3343241" y="184274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3899681" y="184119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>
                <a:off x="4494601" y="183964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>
                <a:off x="5051041" y="183809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>
                <a:off x="5626721" y="1836541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>
                <a:off x="6163921" y="183498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>
                <a:off x="6739601" y="183343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1037458" y="182660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>
            <a:off x="935858" y="3661565"/>
            <a:ext cx="6395751" cy="1000673"/>
            <a:chOff x="1037458" y="1807365"/>
            <a:chExt cx="6395751" cy="1000673"/>
          </a:xfrm>
        </p:grpSpPr>
        <p:grpSp>
          <p:nvGrpSpPr>
            <p:cNvPr id="162" name="Group 161"/>
            <p:cNvGrpSpPr/>
            <p:nvPr/>
          </p:nvGrpSpPr>
          <p:grpSpPr>
            <a:xfrm>
              <a:off x="1037458" y="1807365"/>
              <a:ext cx="5839303" cy="540375"/>
              <a:chOff x="1037458" y="1807365"/>
              <a:chExt cx="5839303" cy="540375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1067913" y="1872127"/>
                <a:ext cx="5781669" cy="475613"/>
                <a:chOff x="1067913" y="1872127"/>
                <a:chExt cx="3297771" cy="313265"/>
              </a:xfrm>
            </p:grpSpPr>
            <p:sp>
              <p:nvSpPr>
                <p:cNvPr id="193" name="Rectangle 192"/>
                <p:cNvSpPr/>
                <p:nvPr/>
              </p:nvSpPr>
              <p:spPr>
                <a:xfrm>
                  <a:off x="1067913" y="1872127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1728314" y="1876360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2388715" y="1880593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3049116" y="1884826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3709517" y="1889059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2" name="Oval 181"/>
              <p:cNvSpPr>
                <a:spLocks noChangeAspect="1"/>
              </p:cNvSpPr>
              <p:nvPr/>
            </p:nvSpPr>
            <p:spPr>
              <a:xfrm>
                <a:off x="1596953" y="180891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>
                <a:spLocks noChangeAspect="1"/>
              </p:cNvSpPr>
              <p:nvPr/>
            </p:nvSpPr>
            <p:spPr>
              <a:xfrm>
                <a:off x="2153401" y="18073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>
                <a:spLocks noChangeAspect="1"/>
              </p:cNvSpPr>
              <p:nvPr/>
            </p:nvSpPr>
            <p:spPr>
              <a:xfrm>
                <a:off x="2786801" y="182505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>
                <a:spLocks noChangeAspect="1"/>
              </p:cNvSpPr>
              <p:nvPr/>
            </p:nvSpPr>
            <p:spPr>
              <a:xfrm>
                <a:off x="3343241" y="184274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>
                <a:spLocks noChangeAspect="1"/>
              </p:cNvSpPr>
              <p:nvPr/>
            </p:nvSpPr>
            <p:spPr>
              <a:xfrm>
                <a:off x="3899681" y="184119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>
                <a:spLocks noChangeAspect="1"/>
              </p:cNvSpPr>
              <p:nvPr/>
            </p:nvSpPr>
            <p:spPr>
              <a:xfrm>
                <a:off x="4494601" y="183964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>
                <a:spLocks noChangeAspect="1"/>
              </p:cNvSpPr>
              <p:nvPr/>
            </p:nvSpPr>
            <p:spPr>
              <a:xfrm>
                <a:off x="5051041" y="183809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>
                <a:spLocks noChangeAspect="1"/>
              </p:cNvSpPr>
              <p:nvPr/>
            </p:nvSpPr>
            <p:spPr>
              <a:xfrm>
                <a:off x="5626721" y="1836541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>
                <a:spLocks noChangeAspect="1"/>
              </p:cNvSpPr>
              <p:nvPr/>
            </p:nvSpPr>
            <p:spPr>
              <a:xfrm>
                <a:off x="6163921" y="183498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>
                <a:spLocks noChangeAspect="1"/>
              </p:cNvSpPr>
              <p:nvPr/>
            </p:nvSpPr>
            <p:spPr>
              <a:xfrm>
                <a:off x="6739601" y="183343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>
                <a:spLocks noChangeAspect="1"/>
              </p:cNvSpPr>
              <p:nvPr/>
            </p:nvSpPr>
            <p:spPr>
              <a:xfrm>
                <a:off x="1037458" y="182660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1593906" y="2267663"/>
              <a:ext cx="5839303" cy="540375"/>
              <a:chOff x="1037458" y="1807365"/>
              <a:chExt cx="5839303" cy="540375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1067913" y="1872127"/>
                <a:ext cx="5781669" cy="475613"/>
                <a:chOff x="1067913" y="1872127"/>
                <a:chExt cx="3297771" cy="313265"/>
              </a:xfrm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1067913" y="1872127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1728314" y="1876360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2388715" y="1880593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3049116" y="1884826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3709517" y="1889059"/>
                  <a:ext cx="656167" cy="29633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1596953" y="180891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2153401" y="18073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>
                <a:off x="2786801" y="182505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>
                <a:off x="3343241" y="184274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>
                <a:spLocks noChangeAspect="1"/>
              </p:cNvSpPr>
              <p:nvPr/>
            </p:nvSpPr>
            <p:spPr>
              <a:xfrm>
                <a:off x="3899681" y="184119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>
                <a:off x="4494601" y="183964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>
              <a:xfrm>
                <a:off x="5051041" y="183809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5626721" y="1836541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>
                <a:spLocks noChangeAspect="1"/>
              </p:cNvSpPr>
              <p:nvPr/>
            </p:nvSpPr>
            <p:spPr>
              <a:xfrm>
                <a:off x="6163921" y="183498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6739601" y="183343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>
                <a:spLocks noChangeAspect="1"/>
              </p:cNvSpPr>
              <p:nvPr/>
            </p:nvSpPr>
            <p:spPr>
              <a:xfrm>
                <a:off x="1037458" y="182660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9" name="Group 198"/>
          <p:cNvGrpSpPr/>
          <p:nvPr/>
        </p:nvGrpSpPr>
        <p:grpSpPr>
          <a:xfrm>
            <a:off x="897758" y="4563265"/>
            <a:ext cx="5839303" cy="540375"/>
            <a:chOff x="1037458" y="1807365"/>
            <a:chExt cx="5839303" cy="540375"/>
          </a:xfrm>
        </p:grpSpPr>
        <p:grpSp>
          <p:nvGrpSpPr>
            <p:cNvPr id="218" name="Group 217"/>
            <p:cNvGrpSpPr/>
            <p:nvPr/>
          </p:nvGrpSpPr>
          <p:grpSpPr>
            <a:xfrm>
              <a:off x="1067913" y="1872127"/>
              <a:ext cx="5781669" cy="475613"/>
              <a:chOff x="1067913" y="1872127"/>
              <a:chExt cx="3297771" cy="313265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1067913" y="1872127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1728314" y="1876360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2388715" y="1880593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3049116" y="1884826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3709517" y="1889059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1596953" y="180891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>
            <a:xfrm>
              <a:off x="2153401" y="180736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2786801" y="1825057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/>
          </p:nvSpPr>
          <p:spPr>
            <a:xfrm>
              <a:off x="3343241" y="184274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/>
          </p:nvSpPr>
          <p:spPr>
            <a:xfrm>
              <a:off x="3899681" y="1841197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4494601" y="183964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/>
          </p:nvSpPr>
          <p:spPr>
            <a:xfrm>
              <a:off x="5051041" y="1838093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>
            <a:xfrm>
              <a:off x="5626721" y="1836541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/>
          </p:nvSpPr>
          <p:spPr>
            <a:xfrm>
              <a:off x="6163921" y="183498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/>
          </p:nvSpPr>
          <p:spPr>
            <a:xfrm>
              <a:off x="6739601" y="1833437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/>
          </p:nvSpPr>
          <p:spPr>
            <a:xfrm>
              <a:off x="1037458" y="182660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1454206" y="5023563"/>
            <a:ext cx="5839303" cy="540375"/>
            <a:chOff x="1037458" y="1807365"/>
            <a:chExt cx="5839303" cy="540375"/>
          </a:xfrm>
        </p:grpSpPr>
        <p:grpSp>
          <p:nvGrpSpPr>
            <p:cNvPr id="201" name="Group 200"/>
            <p:cNvGrpSpPr/>
            <p:nvPr/>
          </p:nvGrpSpPr>
          <p:grpSpPr>
            <a:xfrm>
              <a:off x="1067913" y="1872127"/>
              <a:ext cx="5781669" cy="475613"/>
              <a:chOff x="1067913" y="1872127"/>
              <a:chExt cx="3297771" cy="313265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1067913" y="1872127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728314" y="1876360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2388715" y="1880593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3049116" y="1884826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3709517" y="1889059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2" name="Oval 201"/>
            <p:cNvSpPr>
              <a:spLocks noChangeAspect="1"/>
            </p:cNvSpPr>
            <p:nvPr/>
          </p:nvSpPr>
          <p:spPr>
            <a:xfrm>
              <a:off x="1596953" y="180891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2153401" y="180736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2786801" y="1825057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3343241" y="184274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>
            <a:xfrm>
              <a:off x="3899681" y="1841197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>
            <a:xfrm>
              <a:off x="4494601" y="183964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>
              <a:spLocks noChangeAspect="1"/>
            </p:cNvSpPr>
            <p:nvPr/>
          </p:nvSpPr>
          <p:spPr>
            <a:xfrm>
              <a:off x="5051041" y="1838093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>
              <a:spLocks noChangeAspect="1"/>
            </p:cNvSpPr>
            <p:nvPr/>
          </p:nvSpPr>
          <p:spPr>
            <a:xfrm>
              <a:off x="5626721" y="1836541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>
            <a:xfrm>
              <a:off x="6163921" y="183498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6739601" y="1833437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>
            <a:xfrm>
              <a:off x="1037458" y="182660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897758" y="5452265"/>
            <a:ext cx="5839303" cy="540375"/>
            <a:chOff x="1037458" y="1807365"/>
            <a:chExt cx="5839303" cy="540375"/>
          </a:xfrm>
        </p:grpSpPr>
        <p:grpSp>
          <p:nvGrpSpPr>
            <p:cNvPr id="236" name="Group 235"/>
            <p:cNvGrpSpPr/>
            <p:nvPr/>
          </p:nvGrpSpPr>
          <p:grpSpPr>
            <a:xfrm>
              <a:off x="1067913" y="1872127"/>
              <a:ext cx="5781669" cy="475613"/>
              <a:chOff x="1067913" y="1872127"/>
              <a:chExt cx="3297771" cy="313265"/>
            </a:xfrm>
          </p:grpSpPr>
          <p:sp>
            <p:nvSpPr>
              <p:cNvPr id="248" name="Rectangle 247"/>
              <p:cNvSpPr/>
              <p:nvPr/>
            </p:nvSpPr>
            <p:spPr>
              <a:xfrm>
                <a:off x="1067913" y="1872127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1728314" y="1876360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2388715" y="1880593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3049116" y="1884826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3709517" y="1889059"/>
                <a:ext cx="656167" cy="2963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7" name="Oval 236"/>
            <p:cNvSpPr>
              <a:spLocks noChangeAspect="1"/>
            </p:cNvSpPr>
            <p:nvPr/>
          </p:nvSpPr>
          <p:spPr>
            <a:xfrm>
              <a:off x="1596953" y="180891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>
            <a:xfrm>
              <a:off x="2153401" y="180736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/>
          </p:nvSpPr>
          <p:spPr>
            <a:xfrm>
              <a:off x="2786801" y="1825057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3343241" y="184274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3899681" y="1841197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4494601" y="183964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5051041" y="1838093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/>
          </p:nvSpPr>
          <p:spPr>
            <a:xfrm>
              <a:off x="5626721" y="1836541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/>
          </p:nvSpPr>
          <p:spPr>
            <a:xfrm>
              <a:off x="6163921" y="183498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>
              <a:spLocks noChangeAspect="1"/>
            </p:cNvSpPr>
            <p:nvPr/>
          </p:nvSpPr>
          <p:spPr>
            <a:xfrm>
              <a:off x="6739601" y="1833437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1037458" y="182660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04683" y="1117749"/>
            <a:ext cx="5163752" cy="860608"/>
            <a:chOff x="1404683" y="1117749"/>
            <a:chExt cx="5163752" cy="8606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04683" y="1117749"/>
              <a:ext cx="5163752" cy="691445"/>
              <a:chOff x="1404683" y="1117749"/>
              <a:chExt cx="5163752" cy="691445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404683" y="1124376"/>
                <a:ext cx="6018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Arial"/>
                    <a:cs typeface="Arial"/>
                  </a:rPr>
                  <a:t>s</a:t>
                </a:r>
                <a:r>
                  <a:rPr lang="en-US" sz="3600" baseline="-25000" dirty="0" smtClean="0">
                    <a:latin typeface="Arial"/>
                    <a:cs typeface="Arial"/>
                  </a:rPr>
                  <a:t>1</a:t>
                </a:r>
                <a:endParaRPr lang="en-US" sz="36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660682" y="1124376"/>
                <a:ext cx="6018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Arial"/>
                    <a:cs typeface="Arial"/>
                  </a:rPr>
                  <a:t>s</a:t>
                </a:r>
                <a:r>
                  <a:rPr lang="en-US" sz="3600" baseline="-25000" dirty="0">
                    <a:latin typeface="Arial"/>
                    <a:cs typeface="Arial"/>
                  </a:rPr>
                  <a:t>2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966614" y="1162863"/>
                <a:ext cx="6018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Arial"/>
                    <a:cs typeface="Arial"/>
                  </a:rPr>
                  <a:t>s</a:t>
                </a:r>
                <a:r>
                  <a:rPr lang="en-US" sz="3600" baseline="-25000" dirty="0" err="1">
                    <a:latin typeface="Arial"/>
                    <a:cs typeface="Arial"/>
                  </a:rPr>
                  <a:t>k</a:t>
                </a:r>
                <a:endParaRPr lang="en-US" sz="36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474250" y="1117749"/>
                <a:ext cx="6018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Arial"/>
                    <a:cs typeface="Arial"/>
                  </a:rPr>
                  <a:t>…</a:t>
                </a:r>
                <a:endParaRPr lang="en-US" sz="3600" baseline="-250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596953" y="1808915"/>
              <a:ext cx="4704128" cy="169442"/>
              <a:chOff x="1596953" y="1808915"/>
              <a:chExt cx="4704128" cy="169442"/>
            </a:xfrm>
          </p:grpSpPr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1596953" y="1808915"/>
                <a:ext cx="137160" cy="13716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2786801" y="1825057"/>
                <a:ext cx="137160" cy="13716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3899681" y="1841197"/>
                <a:ext cx="137160" cy="13716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5051041" y="1838093"/>
                <a:ext cx="137160" cy="13716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6163921" y="1834989"/>
                <a:ext cx="137160" cy="13716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4" name="Oval 253"/>
          <p:cNvSpPr>
            <a:spLocks noChangeAspect="1"/>
          </p:cNvSpPr>
          <p:nvPr/>
        </p:nvSpPr>
        <p:spPr>
          <a:xfrm>
            <a:off x="2013701" y="588406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>
            <a:spLocks noChangeAspect="1"/>
          </p:cNvSpPr>
          <p:nvPr/>
        </p:nvSpPr>
        <p:spPr>
          <a:xfrm>
            <a:off x="2647101" y="5901757"/>
            <a:ext cx="137160" cy="1371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>
            <a:spLocks noChangeAspect="1"/>
          </p:cNvSpPr>
          <p:nvPr/>
        </p:nvSpPr>
        <p:spPr>
          <a:xfrm>
            <a:off x="3203541" y="591944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>
            <a:spLocks noChangeAspect="1"/>
          </p:cNvSpPr>
          <p:nvPr/>
        </p:nvSpPr>
        <p:spPr>
          <a:xfrm>
            <a:off x="4354901" y="591634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>
            <a:spLocks noChangeAspect="1"/>
          </p:cNvSpPr>
          <p:nvPr/>
        </p:nvSpPr>
        <p:spPr>
          <a:xfrm>
            <a:off x="5487021" y="5913241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>
            <a:spLocks noChangeAspect="1"/>
          </p:cNvSpPr>
          <p:nvPr/>
        </p:nvSpPr>
        <p:spPr>
          <a:xfrm>
            <a:off x="6599901" y="5910137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>
            <a:spLocks noChangeAspect="1"/>
          </p:cNvSpPr>
          <p:nvPr/>
        </p:nvSpPr>
        <p:spPr>
          <a:xfrm>
            <a:off x="897758" y="590330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31113" y="5885615"/>
            <a:ext cx="5106088" cy="766513"/>
            <a:chOff x="1331113" y="5885615"/>
            <a:chExt cx="5106088" cy="766513"/>
          </a:xfrm>
        </p:grpSpPr>
        <p:grpSp>
          <p:nvGrpSpPr>
            <p:cNvPr id="4" name="Group 3"/>
            <p:cNvGrpSpPr/>
            <p:nvPr/>
          </p:nvGrpSpPr>
          <p:grpSpPr>
            <a:xfrm>
              <a:off x="1457253" y="5885615"/>
              <a:ext cx="4704128" cy="169442"/>
              <a:chOff x="1457253" y="5885615"/>
              <a:chExt cx="4704128" cy="169442"/>
            </a:xfrm>
          </p:grpSpPr>
          <p:sp>
            <p:nvSpPr>
              <p:cNvPr id="253" name="Oval 252"/>
              <p:cNvSpPr>
                <a:spLocks noChangeAspect="1"/>
              </p:cNvSpPr>
              <p:nvPr/>
            </p:nvSpPr>
            <p:spPr>
              <a:xfrm>
                <a:off x="1457253" y="5885615"/>
                <a:ext cx="137160" cy="13716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>
                <a:spLocks noChangeAspect="1"/>
              </p:cNvSpPr>
              <p:nvPr/>
            </p:nvSpPr>
            <p:spPr>
              <a:xfrm>
                <a:off x="3759981" y="5917897"/>
                <a:ext cx="137160" cy="13716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>
                <a:spLocks noChangeAspect="1"/>
              </p:cNvSpPr>
              <p:nvPr/>
            </p:nvSpPr>
            <p:spPr>
              <a:xfrm>
                <a:off x="4911341" y="5914793"/>
                <a:ext cx="137160" cy="13716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>
                <a:spLocks noChangeAspect="1"/>
              </p:cNvSpPr>
              <p:nvPr/>
            </p:nvSpPr>
            <p:spPr>
              <a:xfrm>
                <a:off x="6024221" y="5911689"/>
                <a:ext cx="137160" cy="13716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331113" y="5892948"/>
              <a:ext cx="5106088" cy="759180"/>
              <a:chOff x="1331113" y="5892948"/>
              <a:chExt cx="5106088" cy="759180"/>
            </a:xfrm>
          </p:grpSpPr>
          <p:sp>
            <p:nvSpPr>
              <p:cNvPr id="265" name="TextBox 264"/>
              <p:cNvSpPr txBox="1"/>
              <p:nvPr/>
            </p:nvSpPr>
            <p:spPr>
              <a:xfrm>
                <a:off x="1331113" y="5971930"/>
                <a:ext cx="6018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Arial"/>
                    <a:cs typeface="Arial"/>
                  </a:rPr>
                  <a:t>t</a:t>
                </a:r>
                <a:r>
                  <a:rPr lang="en-US" sz="3600" baseline="-25000" dirty="0" err="1" smtClean="0">
                    <a:latin typeface="Arial"/>
                    <a:cs typeface="Arial"/>
                  </a:rPr>
                  <a:t>k</a:t>
                </a:r>
                <a:endParaRPr lang="en-US" sz="36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5835380" y="6005797"/>
                <a:ext cx="6018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Arial"/>
                    <a:cs typeface="Arial"/>
                  </a:rPr>
                  <a:t>t</a:t>
                </a:r>
                <a:r>
                  <a:rPr lang="en-US" sz="3600" baseline="-25000" dirty="0"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4819378" y="5957674"/>
                <a:ext cx="6018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Arial"/>
                    <a:cs typeface="Arial"/>
                  </a:rPr>
                  <a:t>t</a:t>
                </a:r>
                <a:r>
                  <a:rPr lang="en-US" sz="3600" baseline="-25000" dirty="0" smtClean="0">
                    <a:latin typeface="Arial"/>
                    <a:cs typeface="Arial"/>
                  </a:rPr>
                  <a:t>2</a:t>
                </a:r>
                <a:endParaRPr lang="en-US" sz="36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3238116" y="5892948"/>
                <a:ext cx="6018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Arial"/>
                    <a:cs typeface="Arial"/>
                  </a:rPr>
                  <a:t>…</a:t>
                </a:r>
                <a:endParaRPr lang="en-US" sz="3600" baseline="-25000" dirty="0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853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28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Input</a:t>
            </a:r>
            <a:r>
              <a:rPr lang="en-US" dirty="0" smtClean="0"/>
              <a:t>: Graph G, source-sink pairs (s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k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Goal</a:t>
            </a:r>
            <a:r>
              <a:rPr lang="en-US" dirty="0" smtClean="0"/>
              <a:t>: Route as many pairs as possible; minimize edge congestion.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534658" y="412803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534658" y="479202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648068" y="476662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39601" y="411039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34388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034388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168205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168205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5"/>
            <a:endCxn id="4" idx="1"/>
          </p:cNvCxnSpPr>
          <p:nvPr/>
        </p:nvCxnSpPr>
        <p:spPr>
          <a:xfrm>
            <a:off x="1190486" y="3848025"/>
            <a:ext cx="370954" cy="306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  <a:endCxn id="4" idx="4"/>
          </p:cNvCxnSpPr>
          <p:nvPr/>
        </p:nvCxnSpPr>
        <p:spPr>
          <a:xfrm flipV="1">
            <a:off x="1626098" y="4310911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39044" y="4282727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4" idx="6"/>
          </p:cNvCxnSpPr>
          <p:nvPr/>
        </p:nvCxnSpPr>
        <p:spPr>
          <a:xfrm flipH="1">
            <a:off x="1717538" y="4201830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15845" y="4871682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5" idx="3"/>
          </p:cNvCxnSpPr>
          <p:nvPr/>
        </p:nvCxnSpPr>
        <p:spPr>
          <a:xfrm flipV="1">
            <a:off x="1190486" y="4948123"/>
            <a:ext cx="370954" cy="375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7"/>
            <a:endCxn id="10" idx="3"/>
          </p:cNvCxnSpPr>
          <p:nvPr/>
        </p:nvCxnSpPr>
        <p:spPr>
          <a:xfrm flipV="1">
            <a:off x="2795699" y="3848025"/>
            <a:ext cx="399288" cy="289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1" idx="1"/>
          </p:cNvCxnSpPr>
          <p:nvPr/>
        </p:nvCxnSpPr>
        <p:spPr>
          <a:xfrm>
            <a:off x="2816088" y="4923294"/>
            <a:ext cx="378899" cy="400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3577167"/>
            <a:ext cx="292100" cy="2286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5444067"/>
            <a:ext cx="266700" cy="3048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5469467"/>
            <a:ext cx="3048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445933"/>
            <a:ext cx="279400" cy="3048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3" y="3845983"/>
            <a:ext cx="304800" cy="2413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740150"/>
            <a:ext cx="279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0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Close the gap for undirected EDP</a:t>
            </a:r>
          </a:p>
          <a:p>
            <a:r>
              <a:rPr lang="en-US" dirty="0" smtClean="0"/>
              <a:t>planar graphs?</a:t>
            </a:r>
          </a:p>
          <a:p>
            <a:pPr lvl="1"/>
            <a:r>
              <a:rPr lang="en-US" dirty="0" smtClean="0"/>
              <a:t>constant-factor approximation with congestion 2 </a:t>
            </a:r>
            <a:r>
              <a:rPr lang="en-US" sz="2400" dirty="0" smtClean="0">
                <a:solidFill>
                  <a:srgbClr val="0B591D"/>
                </a:solidFill>
              </a:rPr>
              <a:t>[</a:t>
            </a:r>
            <a:r>
              <a:rPr lang="en-US" sz="2400" dirty="0" err="1" smtClean="0">
                <a:solidFill>
                  <a:srgbClr val="0B591D"/>
                </a:solidFill>
              </a:rPr>
              <a:t>Chekuri</a:t>
            </a:r>
            <a:r>
              <a:rPr lang="en-US" sz="2400" dirty="0" smtClean="0">
                <a:solidFill>
                  <a:srgbClr val="0B591D"/>
                </a:solidFill>
              </a:rPr>
              <a:t>, </a:t>
            </a:r>
            <a:r>
              <a:rPr lang="en-US" sz="2400" dirty="0" err="1" smtClean="0">
                <a:solidFill>
                  <a:srgbClr val="0B591D"/>
                </a:solidFill>
              </a:rPr>
              <a:t>Khanna</a:t>
            </a:r>
            <a:r>
              <a:rPr lang="en-US" sz="2400" dirty="0" smtClean="0">
                <a:solidFill>
                  <a:srgbClr val="0B591D"/>
                </a:solidFill>
              </a:rPr>
              <a:t>, Shepherd ‘04], [</a:t>
            </a:r>
            <a:r>
              <a:rPr lang="en-US" sz="2400" dirty="0" err="1" smtClean="0">
                <a:solidFill>
                  <a:srgbClr val="0B591D"/>
                </a:solidFill>
              </a:rPr>
              <a:t>Chekuri</a:t>
            </a:r>
            <a:r>
              <a:rPr lang="en-US" sz="2400" dirty="0" smtClean="0">
                <a:solidFill>
                  <a:srgbClr val="0B591D"/>
                </a:solidFill>
              </a:rPr>
              <a:t>, </a:t>
            </a:r>
            <a:r>
              <a:rPr lang="en-US" sz="2400" dirty="0" err="1" smtClean="0">
                <a:solidFill>
                  <a:srgbClr val="0B591D"/>
                </a:solidFill>
              </a:rPr>
              <a:t>Khanna</a:t>
            </a:r>
            <a:r>
              <a:rPr lang="en-US" sz="2400" dirty="0" smtClean="0">
                <a:solidFill>
                  <a:srgbClr val="0B591D"/>
                </a:solidFill>
              </a:rPr>
              <a:t>, Shepherd ‘06], [</a:t>
            </a:r>
            <a:r>
              <a:rPr lang="en-US" sz="2400" dirty="0">
                <a:solidFill>
                  <a:srgbClr val="0B591D"/>
                </a:solidFill>
              </a:rPr>
              <a:t>Seguin-</a:t>
            </a:r>
            <a:r>
              <a:rPr lang="en-US" sz="2400" dirty="0" smtClean="0">
                <a:solidFill>
                  <a:srgbClr val="0B591D"/>
                </a:solidFill>
              </a:rPr>
              <a:t>Charbonneau, Shepherd ‘11]</a:t>
            </a:r>
          </a:p>
          <a:p>
            <a:pPr lvl="1"/>
            <a:r>
              <a:rPr lang="en-US" dirty="0"/>
              <a:t>O(log n)-approximation for </a:t>
            </a:r>
            <a:r>
              <a:rPr lang="en-US" dirty="0" err="1"/>
              <a:t>Eulerian</a:t>
            </a:r>
            <a:r>
              <a:rPr lang="en-US" dirty="0"/>
              <a:t> or </a:t>
            </a:r>
            <a:r>
              <a:rPr lang="en-US"/>
              <a:t>4</a:t>
            </a:r>
            <a:r>
              <a:rPr lang="en-US" smtClean="0"/>
              <a:t>-edge connected </a:t>
            </a:r>
            <a:r>
              <a:rPr lang="en-US" dirty="0" smtClean="0"/>
              <a:t>planar </a:t>
            </a:r>
            <a:r>
              <a:rPr lang="en-US" dirty="0"/>
              <a:t>graphs </a:t>
            </a:r>
            <a:r>
              <a:rPr lang="en-US" sz="2400" dirty="0">
                <a:solidFill>
                  <a:srgbClr val="0B591D"/>
                </a:solidFill>
              </a:rPr>
              <a:t>[</a:t>
            </a:r>
            <a:r>
              <a:rPr lang="en-US" sz="2400" dirty="0" err="1" smtClean="0">
                <a:solidFill>
                  <a:srgbClr val="0B591D"/>
                </a:solidFill>
              </a:rPr>
              <a:t>Kawarabayashi</a:t>
            </a:r>
            <a:r>
              <a:rPr lang="en-US" sz="2400" dirty="0" smtClean="0">
                <a:solidFill>
                  <a:srgbClr val="0B591D"/>
                </a:solidFill>
              </a:rPr>
              <a:t>, Kobayashi </a:t>
            </a:r>
            <a:r>
              <a:rPr lang="fr-FR" sz="2400" dirty="0" smtClean="0">
                <a:solidFill>
                  <a:srgbClr val="0B591D"/>
                </a:solidFill>
              </a:rPr>
              <a:t>’</a:t>
            </a:r>
            <a:r>
              <a:rPr lang="en-US" sz="2400" dirty="0" smtClean="0">
                <a:solidFill>
                  <a:srgbClr val="0B591D"/>
                </a:solidFill>
              </a:rPr>
              <a:t>10]</a:t>
            </a:r>
          </a:p>
          <a:p>
            <a:pPr lvl="1"/>
            <a:r>
              <a:rPr lang="en-US" dirty="0"/>
              <a:t>constant approximation for grid-like graphs </a:t>
            </a:r>
            <a:r>
              <a:rPr lang="en-US" sz="2400" dirty="0" smtClean="0">
                <a:solidFill>
                  <a:srgbClr val="0B591D"/>
                </a:solidFill>
              </a:rPr>
              <a:t>[Kleinberg, </a:t>
            </a:r>
            <a:r>
              <a:rPr lang="en-US" sz="2400" dirty="0" err="1" smtClean="0">
                <a:solidFill>
                  <a:srgbClr val="0B591D"/>
                </a:solidFill>
              </a:rPr>
              <a:t>Tardos</a:t>
            </a:r>
            <a:r>
              <a:rPr lang="en-US" sz="2400" dirty="0" smtClean="0">
                <a:solidFill>
                  <a:srgbClr val="0B591D"/>
                </a:solidFill>
              </a:rPr>
              <a:t> </a:t>
            </a:r>
            <a:r>
              <a:rPr lang="fr-FR" sz="2400" dirty="0" smtClean="0">
                <a:solidFill>
                  <a:srgbClr val="0B591D"/>
                </a:solidFill>
              </a:rPr>
              <a:t>’</a:t>
            </a:r>
            <a:r>
              <a:rPr lang="en-US" sz="2400" dirty="0" smtClean="0">
                <a:solidFill>
                  <a:srgbClr val="0B591D"/>
                </a:solidFill>
              </a:rPr>
              <a:t>95]</a:t>
            </a:r>
            <a:endParaRPr lang="en-US" sz="7200" dirty="0" smtClean="0">
              <a:solidFill>
                <a:srgbClr val="0B59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3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Close the gap for undirected EDP</a:t>
            </a:r>
          </a:p>
          <a:p>
            <a:r>
              <a:rPr lang="en-US" dirty="0" smtClean="0"/>
              <a:t>planar graphs?</a:t>
            </a:r>
          </a:p>
          <a:p>
            <a:r>
              <a:rPr lang="en-US" dirty="0" smtClean="0"/>
              <a:t>better algorithms for brick-wall graphs?</a:t>
            </a:r>
          </a:p>
          <a:p>
            <a:pPr lvl="1"/>
            <a:endParaRPr lang="en-US" sz="2400" dirty="0">
              <a:solidFill>
                <a:srgbClr val="0B59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7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870D09"/>
                </a:solidFill>
              </a:rPr>
              <a:t>Moderately connected graphs: </a:t>
            </a:r>
            <a:r>
              <a:rPr lang="en-US" dirty="0"/>
              <a:t>If </a:t>
            </a:r>
            <a:r>
              <a:rPr lang="en-US" dirty="0" smtClean="0"/>
              <a:t>global min</a:t>
            </a:r>
            <a:r>
              <a:rPr lang="en-US" dirty="0"/>
              <a:t>-cut </a:t>
            </a:r>
            <a:r>
              <a:rPr lang="en-US" dirty="0" smtClean="0"/>
              <a:t>is </a:t>
            </a:r>
            <a:r>
              <a:rPr lang="en-US" dirty="0" err="1" smtClean="0"/>
              <a:t>Ω</a:t>
            </a:r>
            <a:r>
              <a:rPr lang="en-US" dirty="0" smtClean="0"/>
              <a:t>(</a:t>
            </a:r>
            <a:r>
              <a:rPr lang="en-US" dirty="0"/>
              <a:t>log</a:t>
            </a:r>
            <a:r>
              <a:rPr lang="en-US" baseline="30000" dirty="0"/>
              <a:t>5</a:t>
            </a:r>
            <a:r>
              <a:rPr lang="en-US" dirty="0"/>
              <a:t>n), there is a </a:t>
            </a:r>
            <a:r>
              <a:rPr lang="en-US" dirty="0" err="1"/>
              <a:t>polylog</a:t>
            </a:r>
            <a:r>
              <a:rPr lang="en-US" dirty="0"/>
              <a:t>-approximation </a:t>
            </a:r>
            <a:r>
              <a:rPr lang="en-US" sz="2400" dirty="0" smtClean="0">
                <a:solidFill>
                  <a:srgbClr val="0B591D"/>
                </a:solidFill>
              </a:rPr>
              <a:t>[</a:t>
            </a:r>
            <a:r>
              <a:rPr lang="en-US" sz="2400" dirty="0" err="1" smtClean="0">
                <a:solidFill>
                  <a:srgbClr val="0B591D"/>
                </a:solidFill>
              </a:rPr>
              <a:t>Rao</a:t>
            </a:r>
            <a:r>
              <a:rPr lang="en-US" sz="2400" dirty="0" smtClean="0">
                <a:solidFill>
                  <a:srgbClr val="0B591D"/>
                </a:solidFill>
              </a:rPr>
              <a:t>, Zhou ‘10]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70D09"/>
                </a:solidFill>
              </a:rPr>
              <a:t>Expander graphs</a:t>
            </a:r>
          </a:p>
          <a:p>
            <a:pPr marL="400050" lvl="1" indent="0">
              <a:buNone/>
            </a:pPr>
            <a:r>
              <a:rPr lang="en-US" dirty="0" smtClean="0"/>
              <a:t>In a strong enough constant-degree expander, any demand set on                        vertices can be routed on edge-disjoint paths </a:t>
            </a:r>
            <a:r>
              <a:rPr lang="en-US" dirty="0" smtClean="0">
                <a:solidFill>
                  <a:srgbClr val="008000"/>
                </a:solidFill>
              </a:rPr>
              <a:t>[Frieze ‘00]</a:t>
            </a:r>
            <a:r>
              <a:rPr lang="en-US" dirty="0" smtClean="0">
                <a:solidFill>
                  <a:srgbClr val="870D09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70D09"/>
                </a:solidFill>
              </a:rPr>
              <a:t>… </a:t>
            </a:r>
          </a:p>
          <a:p>
            <a:pPr marL="400050" lvl="1" indent="0">
              <a:buNone/>
            </a:pPr>
            <a:endParaRPr lang="en-US" dirty="0">
              <a:solidFill>
                <a:srgbClr val="870D09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31" y="4171667"/>
            <a:ext cx="1689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8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275166"/>
            <a:ext cx="4470400" cy="3788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Edge Disjoint Paths (EDP)</a:t>
            </a:r>
          </a:p>
          <a:p>
            <a:r>
              <a:rPr lang="en-US" sz="2800" dirty="0" smtClean="0"/>
              <a:t>Route maximum number of pairs on edge-disjoint paths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        -approximation</a:t>
            </a:r>
          </a:p>
          <a:p>
            <a:pPr marL="169863" indent="-169863">
              <a:buFont typeface="Arial"/>
              <a:buChar char="•"/>
            </a:pPr>
            <a:r>
              <a:rPr lang="en-US" sz="2800" dirty="0" smtClean="0"/>
              <a:t>matching integrality gap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                  -hardness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90533" y="232833"/>
            <a:ext cx="4301067" cy="64388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Congestion</a:t>
            </a:r>
            <a:r>
              <a:rPr lang="en-US" dirty="0" smtClean="0"/>
              <a:t> </a:t>
            </a:r>
            <a:r>
              <a:rPr lang="en-US" sz="3200" dirty="0">
                <a:solidFill>
                  <a:srgbClr val="0000FF"/>
                </a:solidFill>
              </a:rPr>
              <a:t>Minimization</a:t>
            </a:r>
          </a:p>
          <a:p>
            <a:r>
              <a:rPr lang="en-US" sz="2800" dirty="0" smtClean="0"/>
              <a:t>Route all pairs; minimize congestion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                       -approximation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                  -hardness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39733" y="0"/>
            <a:ext cx="4" cy="370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1826683"/>
            <a:ext cx="1816100" cy="749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49" y="3083984"/>
            <a:ext cx="1485900" cy="368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3" y="1917700"/>
            <a:ext cx="876300" cy="330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2" y="3179234"/>
            <a:ext cx="1727200" cy="381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0" y="1710267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28447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372532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6266" y="3945466"/>
            <a:ext cx="8517467" cy="29125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EDP with Congestion (</a:t>
            </a:r>
            <a:r>
              <a:rPr lang="en-US" sz="3200" dirty="0" err="1" smtClean="0">
                <a:solidFill>
                  <a:srgbClr val="0000FF"/>
                </a:solidFill>
              </a:rPr>
              <a:t>EDPwC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 factor-    approximation algorithm with congestion c routes            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demand pairs with congestion at most c.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0" y="4669367"/>
            <a:ext cx="203200" cy="1778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7" y="4980518"/>
            <a:ext cx="1117600" cy="368300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372533" y="5554133"/>
            <a:ext cx="3776134" cy="999067"/>
          </a:xfrm>
          <a:prstGeom prst="wedgeRoundRectCallout">
            <a:avLst>
              <a:gd name="adj1" fmla="val -18746"/>
              <a:gd name="adj2" fmla="val -714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optimum number of pairs with no congestion allowed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2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813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EDPwC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4267"/>
            <a:ext cx="9143999" cy="5867859"/>
          </a:xfrm>
        </p:spPr>
        <p:txBody>
          <a:bodyPr>
            <a:noAutofit/>
          </a:bodyPr>
          <a:lstStyle/>
          <a:p>
            <a:r>
              <a:rPr lang="en-US" dirty="0"/>
              <a:t>Congestion </a:t>
            </a:r>
            <a:r>
              <a:rPr lang="en-US" dirty="0" smtClean="0"/>
              <a:t>O(log n/log log n): </a:t>
            </a:r>
            <a:r>
              <a:rPr lang="en-US" dirty="0"/>
              <a:t>constant approximation </a:t>
            </a:r>
            <a:r>
              <a:rPr lang="en-US" sz="2400" dirty="0">
                <a:solidFill>
                  <a:srgbClr val="008000"/>
                </a:solidFill>
              </a:rPr>
              <a:t>[</a:t>
            </a:r>
            <a:r>
              <a:rPr lang="en-US" sz="2400" dirty="0" err="1">
                <a:solidFill>
                  <a:srgbClr val="008000"/>
                </a:solidFill>
              </a:rPr>
              <a:t>Raghavan</a:t>
            </a:r>
            <a:r>
              <a:rPr lang="en-US" sz="2400" dirty="0">
                <a:solidFill>
                  <a:srgbClr val="008000"/>
                </a:solidFill>
              </a:rPr>
              <a:t>, Thompson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87]</a:t>
            </a:r>
            <a:endParaRPr lang="en-US" dirty="0" smtClean="0"/>
          </a:p>
          <a:p>
            <a:r>
              <a:rPr lang="en-US" dirty="0" smtClean="0"/>
              <a:t>               -approximation with congestion c </a:t>
            </a:r>
            <a:r>
              <a:rPr lang="en-US" sz="2400" dirty="0" smtClean="0">
                <a:solidFill>
                  <a:srgbClr val="008000"/>
                </a:solidFill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</a:rPr>
              <a:t>Azar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Regev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01], [</a:t>
            </a:r>
            <a:r>
              <a:rPr lang="en-US" sz="2400" dirty="0" err="1" smtClean="0">
                <a:solidFill>
                  <a:srgbClr val="008000"/>
                </a:solidFill>
              </a:rPr>
              <a:t>Baveja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Srinivasan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00], [</a:t>
            </a:r>
            <a:r>
              <a:rPr lang="en-US" sz="2400" dirty="0" err="1" smtClean="0">
                <a:solidFill>
                  <a:srgbClr val="008000"/>
                </a:solidFill>
              </a:rPr>
              <a:t>Kolliopoulos</a:t>
            </a:r>
            <a:r>
              <a:rPr lang="en-US" sz="2400" dirty="0" smtClean="0">
                <a:solidFill>
                  <a:srgbClr val="008000"/>
                </a:solidFill>
              </a:rPr>
              <a:t>, Stein ‘04]</a:t>
            </a:r>
          </a:p>
          <a:p>
            <a:pPr marL="0" indent="0">
              <a:buNone/>
            </a:pPr>
            <a:r>
              <a:rPr lang="en-US" dirty="0">
                <a:solidFill>
                  <a:srgbClr val="AC0D11"/>
                </a:solidFill>
              </a:rPr>
              <a:t>Directed graphs</a:t>
            </a:r>
            <a:r>
              <a:rPr lang="en-US" dirty="0"/>
              <a:t>:             </a:t>
            </a:r>
            <a:r>
              <a:rPr lang="en-US" dirty="0" smtClean="0"/>
              <a:t> -</a:t>
            </a:r>
            <a:r>
              <a:rPr lang="en-US" dirty="0"/>
              <a:t>hardness </a:t>
            </a:r>
            <a:r>
              <a:rPr lang="en-US" dirty="0" smtClean="0"/>
              <a:t>for any congestion c </a:t>
            </a:r>
            <a:r>
              <a:rPr lang="en-US" sz="2400" dirty="0" smtClean="0">
                <a:solidFill>
                  <a:srgbClr val="008000"/>
                </a:solidFill>
              </a:rPr>
              <a:t>[C, </a:t>
            </a:r>
            <a:r>
              <a:rPr lang="en-US" sz="2400" dirty="0" err="1" smtClean="0">
                <a:solidFill>
                  <a:srgbClr val="008000"/>
                </a:solidFill>
              </a:rPr>
              <a:t>Guruswami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Khanna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Talwar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06]</a:t>
            </a:r>
          </a:p>
          <a:p>
            <a:pPr marL="40005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1" y="1856309"/>
            <a:ext cx="1155700" cy="4445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70" y="2836929"/>
            <a:ext cx="1028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3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813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EDPwC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4267"/>
            <a:ext cx="9143999" cy="5867859"/>
          </a:xfrm>
        </p:spPr>
        <p:txBody>
          <a:bodyPr>
            <a:noAutofit/>
          </a:bodyPr>
          <a:lstStyle/>
          <a:p>
            <a:r>
              <a:rPr lang="en-US" dirty="0"/>
              <a:t>Congestion </a:t>
            </a:r>
            <a:r>
              <a:rPr lang="en-US" dirty="0" smtClean="0"/>
              <a:t>O(log n/log log n): </a:t>
            </a:r>
            <a:r>
              <a:rPr lang="en-US" dirty="0"/>
              <a:t>constant approximation </a:t>
            </a:r>
            <a:r>
              <a:rPr lang="en-US" sz="2400" dirty="0">
                <a:solidFill>
                  <a:srgbClr val="008000"/>
                </a:solidFill>
              </a:rPr>
              <a:t>[</a:t>
            </a:r>
            <a:r>
              <a:rPr lang="en-US" sz="2400" dirty="0" err="1">
                <a:solidFill>
                  <a:srgbClr val="008000"/>
                </a:solidFill>
              </a:rPr>
              <a:t>Raghavan</a:t>
            </a:r>
            <a:r>
              <a:rPr lang="en-US" sz="2400" dirty="0">
                <a:solidFill>
                  <a:srgbClr val="008000"/>
                </a:solidFill>
              </a:rPr>
              <a:t>, Thompson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87]</a:t>
            </a:r>
            <a:endParaRPr lang="en-US" dirty="0" smtClean="0"/>
          </a:p>
          <a:p>
            <a:r>
              <a:rPr lang="en-US" dirty="0" smtClean="0"/>
              <a:t>               -approximation with congestion c </a:t>
            </a:r>
            <a:r>
              <a:rPr lang="en-US" sz="2400" dirty="0" smtClean="0">
                <a:solidFill>
                  <a:srgbClr val="008000"/>
                </a:solidFill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</a:rPr>
              <a:t>Azar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Regev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01], [</a:t>
            </a:r>
            <a:r>
              <a:rPr lang="en-US" sz="2400" dirty="0" err="1" smtClean="0">
                <a:solidFill>
                  <a:srgbClr val="008000"/>
                </a:solidFill>
              </a:rPr>
              <a:t>Baveja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Srinivasan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00], [</a:t>
            </a:r>
            <a:r>
              <a:rPr lang="en-US" sz="2400" dirty="0" err="1" smtClean="0">
                <a:solidFill>
                  <a:srgbClr val="008000"/>
                </a:solidFill>
              </a:rPr>
              <a:t>Kolliopoulos</a:t>
            </a:r>
            <a:r>
              <a:rPr lang="en-US" sz="2400" dirty="0" smtClean="0">
                <a:solidFill>
                  <a:srgbClr val="008000"/>
                </a:solidFill>
              </a:rPr>
              <a:t>, Stein ‘04]</a:t>
            </a:r>
          </a:p>
          <a:p>
            <a:r>
              <a:rPr lang="en-US" dirty="0" err="1" smtClean="0"/>
              <a:t>polylog</a:t>
            </a:r>
            <a:r>
              <a:rPr lang="en-US" dirty="0" smtClean="0"/>
              <a:t>(n)-approximation with congestion             poly(log log n) </a:t>
            </a:r>
            <a:r>
              <a:rPr lang="en-US" sz="2400" dirty="0" smtClean="0">
                <a:solidFill>
                  <a:srgbClr val="008000"/>
                </a:solidFill>
              </a:rPr>
              <a:t>[Andrews ‘10]</a:t>
            </a:r>
          </a:p>
          <a:p>
            <a:r>
              <a:rPr lang="en-US" dirty="0" smtClean="0"/>
              <a:t>Congestion 2:             -approximation</a:t>
            </a:r>
            <a:r>
              <a:rPr lang="en-US" sz="2400" dirty="0" smtClean="0">
                <a:solidFill>
                  <a:srgbClr val="008000"/>
                </a:solidFill>
              </a:rPr>
              <a:t> [</a:t>
            </a:r>
            <a:r>
              <a:rPr lang="en-US" sz="2400" dirty="0" err="1" smtClean="0">
                <a:solidFill>
                  <a:srgbClr val="008000"/>
                </a:solidFill>
              </a:rPr>
              <a:t>Kawarabayashi</a:t>
            </a:r>
            <a:r>
              <a:rPr lang="en-US" sz="2400" dirty="0" smtClean="0">
                <a:solidFill>
                  <a:srgbClr val="008000"/>
                </a:solidFill>
              </a:rPr>
              <a:t>, Kobayashi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11]</a:t>
            </a:r>
            <a:endParaRPr lang="en-US" dirty="0" smtClean="0">
              <a:solidFill>
                <a:srgbClr val="A90B0F"/>
              </a:solidFill>
            </a:endParaRPr>
          </a:p>
          <a:p>
            <a:pPr marL="457200" indent="-457200"/>
            <a:r>
              <a:rPr lang="en-US" dirty="0" err="1" smtClean="0">
                <a:solidFill>
                  <a:srgbClr val="000000"/>
                </a:solidFill>
              </a:rPr>
              <a:t>polylog</a:t>
            </a:r>
            <a:r>
              <a:rPr lang="en-US" dirty="0" smtClean="0">
                <a:solidFill>
                  <a:srgbClr val="000000"/>
                </a:solidFill>
              </a:rPr>
              <a:t>(k)-approximation with congestion 14 </a:t>
            </a:r>
            <a:r>
              <a:rPr lang="en-US" sz="2400" dirty="0" smtClean="0">
                <a:solidFill>
                  <a:srgbClr val="008000"/>
                </a:solidFill>
              </a:rPr>
              <a:t>[C, ‘11]</a:t>
            </a:r>
          </a:p>
          <a:p>
            <a:pPr marL="457200" indent="-457200"/>
            <a:r>
              <a:rPr lang="en-US" dirty="0" err="1" smtClean="0">
                <a:solidFill>
                  <a:srgbClr val="000000"/>
                </a:solidFill>
              </a:rPr>
              <a:t>polylog</a:t>
            </a:r>
            <a:r>
              <a:rPr lang="en-US" dirty="0" smtClean="0">
                <a:solidFill>
                  <a:srgbClr val="000000"/>
                </a:solidFill>
              </a:rPr>
              <a:t>(k)-approximation with congestion 2 </a:t>
            </a:r>
            <a:r>
              <a:rPr lang="en-US" sz="2400" dirty="0" smtClean="0">
                <a:solidFill>
                  <a:srgbClr val="008000"/>
                </a:solidFill>
              </a:rPr>
              <a:t>[C, Li, ‘12]</a:t>
            </a:r>
          </a:p>
          <a:p>
            <a:pPr marL="40005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1" y="1856309"/>
            <a:ext cx="1155700" cy="444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42" y="3924295"/>
            <a:ext cx="10033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Integrality Gaps for </a:t>
            </a:r>
            <a:r>
              <a:rPr lang="en-US" dirty="0" err="1" smtClean="0"/>
              <a:t>EDPwC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479118" y="3777199"/>
            <a:ext cx="3262735" cy="2811958"/>
            <a:chOff x="1111544" y="1775847"/>
            <a:chExt cx="4640223" cy="3999133"/>
          </a:xfrm>
        </p:grpSpPr>
        <p:sp>
          <p:nvSpPr>
            <p:cNvPr id="4" name="AutoShape 30"/>
            <p:cNvSpPr>
              <a:spLocks noChangeArrowheads="1"/>
            </p:cNvSpPr>
            <p:nvPr/>
          </p:nvSpPr>
          <p:spPr bwMode="auto">
            <a:xfrm>
              <a:off x="3937255" y="2353293"/>
              <a:ext cx="1814512" cy="1614487"/>
            </a:xfrm>
            <a:prstGeom prst="wedgeEllipseCallout">
              <a:avLst>
                <a:gd name="adj1" fmla="val -68634"/>
                <a:gd name="adj2" fmla="val 46852"/>
              </a:avLst>
            </a:prstGeom>
            <a:solidFill>
              <a:schemeClr val="bg1">
                <a:lumMod val="95000"/>
                <a:alpha val="42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4174802" y="2536133"/>
              <a:ext cx="1304925" cy="1319212"/>
              <a:chOff x="4047" y="2229"/>
              <a:chExt cx="903" cy="876"/>
            </a:xfrm>
          </p:grpSpPr>
          <p:sp>
            <p:nvSpPr>
              <p:cNvPr id="6" name="Line 31"/>
              <p:cNvSpPr>
                <a:spLocks noChangeShapeType="1"/>
              </p:cNvSpPr>
              <p:nvPr/>
            </p:nvSpPr>
            <p:spPr bwMode="auto">
              <a:xfrm flipV="1">
                <a:off x="4599" y="2754"/>
                <a:ext cx="0" cy="35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32"/>
              <p:cNvSpPr>
                <a:spLocks noChangeShapeType="1"/>
              </p:cNvSpPr>
              <p:nvPr/>
            </p:nvSpPr>
            <p:spPr bwMode="auto">
              <a:xfrm>
                <a:off x="4590" y="2736"/>
                <a:ext cx="3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33"/>
              <p:cNvSpPr>
                <a:spLocks noChangeShapeType="1"/>
              </p:cNvSpPr>
              <p:nvPr/>
            </p:nvSpPr>
            <p:spPr bwMode="auto">
              <a:xfrm flipH="1" flipV="1">
                <a:off x="4419" y="2583"/>
                <a:ext cx="171" cy="15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34"/>
              <p:cNvSpPr>
                <a:spLocks noChangeShapeType="1"/>
              </p:cNvSpPr>
              <p:nvPr/>
            </p:nvSpPr>
            <p:spPr bwMode="auto">
              <a:xfrm flipV="1">
                <a:off x="4416" y="2229"/>
                <a:ext cx="0" cy="35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35"/>
              <p:cNvSpPr>
                <a:spLocks noChangeShapeType="1"/>
              </p:cNvSpPr>
              <p:nvPr/>
            </p:nvSpPr>
            <p:spPr bwMode="auto">
              <a:xfrm>
                <a:off x="4047" y="2589"/>
                <a:ext cx="3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1874390" y="4540912"/>
              <a:ext cx="28112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737230" y="445186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endCxn id="14" idx="0"/>
            </p:cNvCxnSpPr>
            <p:nvPr/>
          </p:nvCxnSpPr>
          <p:spPr>
            <a:xfrm>
              <a:off x="2352658" y="2151951"/>
              <a:ext cx="11979" cy="27863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296057" y="493827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295869" y="262294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95869" y="323914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95869" y="38553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295869" y="44715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21" idx="4"/>
              <a:endCxn id="20" idx="0"/>
            </p:cNvCxnSpPr>
            <p:nvPr/>
          </p:nvCxnSpPr>
          <p:spPr>
            <a:xfrm>
              <a:off x="2954012" y="2760109"/>
              <a:ext cx="188" cy="21781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885620" y="493827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85432" y="262294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85432" y="323914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885432" y="38553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5432" y="44715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7" idx="0"/>
              <a:endCxn id="26" idx="0"/>
            </p:cNvCxnSpPr>
            <p:nvPr/>
          </p:nvCxnSpPr>
          <p:spPr>
            <a:xfrm>
              <a:off x="3543575" y="3239147"/>
              <a:ext cx="188" cy="1699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475183" y="493827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474995" y="323914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474995" y="38553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474995" y="44715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129210" y="3920000"/>
              <a:ext cx="0" cy="1062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4064747" y="493827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64559" y="38553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64559" y="44715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874390" y="3917767"/>
              <a:ext cx="22102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1737230" y="3832218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endCxn id="27" idx="2"/>
            </p:cNvCxnSpPr>
            <p:nvPr/>
          </p:nvCxnSpPr>
          <p:spPr>
            <a:xfrm>
              <a:off x="1874390" y="3301627"/>
              <a:ext cx="1600605" cy="6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737230" y="32125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endCxn id="21" idx="2"/>
            </p:cNvCxnSpPr>
            <p:nvPr/>
          </p:nvCxnSpPr>
          <p:spPr>
            <a:xfrm>
              <a:off x="1874390" y="2681985"/>
              <a:ext cx="1011042" cy="9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737230" y="2592934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66061" y="4976127"/>
              <a:ext cx="1080701" cy="74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s</a:t>
              </a:r>
              <a:r>
                <a:rPr lang="en-US" sz="2800" baseline="-25000" dirty="0" smtClean="0">
                  <a:latin typeface="Arial"/>
                  <a:cs typeface="Arial"/>
                </a:rPr>
                <a:t>1</a:t>
              </a:r>
              <a:endParaRPr lang="en-US" sz="2800" baseline="-25000" dirty="0">
                <a:latin typeface="Arial"/>
                <a:cs typeface="Arial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18400" y="5030863"/>
              <a:ext cx="1053651" cy="74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s</a:t>
              </a:r>
              <a:r>
                <a:rPr lang="en-US" sz="2800" baseline="-25000" dirty="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85104" y="5030861"/>
              <a:ext cx="956120" cy="74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Arial"/>
                  <a:cs typeface="Arial"/>
                </a:rPr>
                <a:t>s</a:t>
              </a:r>
              <a:r>
                <a:rPr lang="en-US" sz="2800" baseline="-25000" dirty="0" err="1">
                  <a:latin typeface="Arial"/>
                  <a:cs typeface="Arial"/>
                </a:rPr>
                <a:t>k</a:t>
              </a:r>
              <a:endParaRPr lang="en-US" sz="2800" baseline="-25000" dirty="0">
                <a:latin typeface="Arial"/>
                <a:cs typeface="Arial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4771814" y="4510323"/>
              <a:ext cx="0" cy="4466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4707351" y="4934682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707163" y="446795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92989" y="5004990"/>
              <a:ext cx="601822" cy="74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…</a:t>
              </a:r>
              <a:endParaRPr lang="en-US" sz="2800" baseline="-25000" dirty="0">
                <a:latin typeface="Arial"/>
                <a:cs typeface="Arial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292295" y="210682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endCxn id="47" idx="2"/>
            </p:cNvCxnSpPr>
            <p:nvPr/>
          </p:nvCxnSpPr>
          <p:spPr>
            <a:xfrm>
              <a:off x="1870816" y="2165865"/>
              <a:ext cx="4214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1733656" y="2076814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11544" y="1775847"/>
              <a:ext cx="601822" cy="74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/>
                  <a:cs typeface="Arial"/>
                </a:rPr>
                <a:t>t</a:t>
              </a:r>
              <a:r>
                <a:rPr lang="en-US" sz="2800" baseline="-25000" dirty="0" smtClean="0">
                  <a:latin typeface="Arial"/>
                  <a:cs typeface="Arial"/>
                </a:rPr>
                <a:t>1</a:t>
              </a:r>
              <a:endParaRPr lang="en-US" sz="2800" baseline="-25000" dirty="0">
                <a:latin typeface="Arial"/>
                <a:cs typeface="Arial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11544" y="2373927"/>
              <a:ext cx="601822" cy="74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t</a:t>
              </a:r>
              <a:r>
                <a:rPr lang="en-US" sz="2800" baseline="-25000" dirty="0" smtClean="0">
                  <a:latin typeface="Arial"/>
                  <a:cs typeface="Arial"/>
                </a:rPr>
                <a:t>2</a:t>
              </a:r>
              <a:endParaRPr lang="en-US" sz="2800" baseline="-25000" dirty="0"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11544" y="4197627"/>
              <a:ext cx="601822" cy="74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Arial"/>
                  <a:cs typeface="Arial"/>
                </a:rPr>
                <a:t>t</a:t>
              </a:r>
              <a:r>
                <a:rPr lang="en-US" sz="2800" baseline="-25000" dirty="0" err="1">
                  <a:latin typeface="Arial"/>
                  <a:cs typeface="Arial"/>
                </a:rPr>
                <a:t>k</a:t>
              </a:r>
              <a:endParaRPr lang="en-US" sz="2800" baseline="-25000" dirty="0">
                <a:latin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5400000">
              <a:off x="1245235" y="3346510"/>
              <a:ext cx="601822" cy="74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…</a:t>
              </a:r>
              <a:endParaRPr lang="en-US" sz="2800" baseline="-25000" dirty="0">
                <a:latin typeface="Arial"/>
                <a:cs typeface="Arial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84808" y="1635721"/>
            <a:ext cx="85042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Congestion 1: integrality gap            </a:t>
            </a:r>
            <a:r>
              <a:rPr lang="en-US" sz="2800" dirty="0" smtClean="0">
                <a:solidFill>
                  <a:srgbClr val="0B591D"/>
                </a:solidFill>
              </a:rPr>
              <a:t>[</a:t>
            </a:r>
            <a:r>
              <a:rPr lang="en-US" sz="2800" dirty="0" err="1" smtClean="0">
                <a:solidFill>
                  <a:srgbClr val="0B591D"/>
                </a:solidFill>
              </a:rPr>
              <a:t>Garg</a:t>
            </a:r>
            <a:r>
              <a:rPr lang="en-US" sz="2800" dirty="0" smtClean="0">
                <a:solidFill>
                  <a:srgbClr val="0B591D"/>
                </a:solidFill>
              </a:rPr>
              <a:t>, </a:t>
            </a:r>
            <a:r>
              <a:rPr lang="en-US" sz="2800" dirty="0" err="1" smtClean="0">
                <a:solidFill>
                  <a:srgbClr val="0B591D"/>
                </a:solidFill>
              </a:rPr>
              <a:t>Vazirani</a:t>
            </a:r>
            <a:r>
              <a:rPr lang="en-US" sz="2800" dirty="0" smtClean="0">
                <a:solidFill>
                  <a:srgbClr val="0B591D"/>
                </a:solidFill>
              </a:rPr>
              <a:t>, </a:t>
            </a:r>
            <a:r>
              <a:rPr lang="en-US" sz="2800" dirty="0" err="1" smtClean="0">
                <a:solidFill>
                  <a:srgbClr val="0B591D"/>
                </a:solidFill>
              </a:rPr>
              <a:t>Yannakakis</a:t>
            </a:r>
            <a:r>
              <a:rPr lang="en-US" sz="2800" dirty="0" smtClean="0">
                <a:solidFill>
                  <a:srgbClr val="0B591D"/>
                </a:solidFill>
              </a:rPr>
              <a:t> ‘93]</a:t>
            </a:r>
            <a:r>
              <a:rPr lang="en-US" sz="32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Congestion c: integrality gap                             </a:t>
            </a:r>
            <a:r>
              <a:rPr lang="en-US" sz="3600" dirty="0"/>
              <a:t> </a:t>
            </a:r>
            <a:r>
              <a:rPr lang="en-US" sz="2800" dirty="0">
                <a:solidFill>
                  <a:srgbClr val="0B591D"/>
                </a:solidFill>
              </a:rPr>
              <a:t>[Andrews, C, </a:t>
            </a:r>
            <a:r>
              <a:rPr lang="en-US" sz="2800" dirty="0" err="1">
                <a:solidFill>
                  <a:srgbClr val="0B591D"/>
                </a:solidFill>
              </a:rPr>
              <a:t>Guruswami</a:t>
            </a:r>
            <a:r>
              <a:rPr lang="en-US" sz="2800" dirty="0">
                <a:solidFill>
                  <a:srgbClr val="0B591D"/>
                </a:solidFill>
              </a:rPr>
              <a:t>, </a:t>
            </a:r>
            <a:r>
              <a:rPr lang="en-US" sz="2800" dirty="0" err="1">
                <a:solidFill>
                  <a:srgbClr val="0B591D"/>
                </a:solidFill>
              </a:rPr>
              <a:t>Khanna</a:t>
            </a:r>
            <a:r>
              <a:rPr lang="en-US" sz="2800" dirty="0">
                <a:solidFill>
                  <a:srgbClr val="0B591D"/>
                </a:solidFill>
              </a:rPr>
              <a:t>, </a:t>
            </a:r>
            <a:r>
              <a:rPr lang="en-US" sz="2800" dirty="0" err="1">
                <a:solidFill>
                  <a:srgbClr val="0B591D"/>
                </a:solidFill>
              </a:rPr>
              <a:t>Talwar</a:t>
            </a:r>
            <a:r>
              <a:rPr lang="en-US" sz="2800" dirty="0">
                <a:solidFill>
                  <a:srgbClr val="0B591D"/>
                </a:solidFill>
              </a:rPr>
              <a:t>, Zhang ‘10]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                      -</a:t>
            </a:r>
            <a:r>
              <a:rPr lang="en-US" sz="3200" dirty="0"/>
              <a:t>hard </a:t>
            </a:r>
            <a:r>
              <a:rPr lang="en-US" sz="3200" dirty="0" smtClean="0"/>
              <a:t>to </a:t>
            </a:r>
            <a:r>
              <a:rPr lang="en-US" sz="3200" dirty="0"/>
              <a:t>approximate with congestion c </a:t>
            </a:r>
            <a:r>
              <a:rPr lang="en-US" sz="3200" dirty="0" smtClean="0"/>
              <a:t>for any   </a:t>
            </a:r>
            <a:endParaRPr lang="en-US" sz="2800" dirty="0">
              <a:solidFill>
                <a:srgbClr val="0B591D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B591D"/>
              </a:solidFill>
            </a:endParaRPr>
          </a:p>
        </p:txBody>
      </p:sp>
      <p:pic>
        <p:nvPicPr>
          <p:cNvPr id="58" name="Picture 5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89" y="1821406"/>
            <a:ext cx="927100" cy="368300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42" y="2658935"/>
            <a:ext cx="2413000" cy="647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5" y="3601879"/>
            <a:ext cx="1917700" cy="647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10" y="4343519"/>
            <a:ext cx="1270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7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275166"/>
            <a:ext cx="4470400" cy="3788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Edge Disjoint Paths (EDP)</a:t>
            </a:r>
          </a:p>
          <a:p>
            <a:r>
              <a:rPr lang="en-US" sz="2800" dirty="0" smtClean="0"/>
              <a:t>Route maximum number of pairs on edge-disjoint paths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        -approximation</a:t>
            </a:r>
          </a:p>
          <a:p>
            <a:pPr marL="169863" indent="-169863">
              <a:buFont typeface="Arial"/>
              <a:buChar char="•"/>
            </a:pPr>
            <a:r>
              <a:rPr lang="en-US" sz="2800" dirty="0" smtClean="0"/>
              <a:t>matching integrality gap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                 -hardness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90533" y="232833"/>
            <a:ext cx="4301067" cy="64388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Congestion</a:t>
            </a:r>
            <a:r>
              <a:rPr lang="en-US" dirty="0" smtClean="0"/>
              <a:t> </a:t>
            </a:r>
            <a:r>
              <a:rPr lang="en-US" sz="3200" dirty="0">
                <a:solidFill>
                  <a:srgbClr val="0000FF"/>
                </a:solidFill>
              </a:rPr>
              <a:t>Minimization</a:t>
            </a:r>
          </a:p>
          <a:p>
            <a:r>
              <a:rPr lang="en-US" sz="2800" dirty="0" smtClean="0"/>
              <a:t>Route all pairs; minimize congestion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                       -approximation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                  -hardness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39733" y="0"/>
            <a:ext cx="4" cy="370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1826683"/>
            <a:ext cx="1816100" cy="749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49" y="3083984"/>
            <a:ext cx="1485900" cy="368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3" y="1917700"/>
            <a:ext cx="876300" cy="330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2" y="3179234"/>
            <a:ext cx="1727200" cy="381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0" y="1710267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28447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372532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2533" y="3945467"/>
            <a:ext cx="8771467" cy="29125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EDP with Congestion (</a:t>
            </a:r>
            <a:r>
              <a:rPr lang="en-US" sz="3200" dirty="0" err="1" smtClean="0">
                <a:solidFill>
                  <a:srgbClr val="0000FF"/>
                </a:solidFill>
              </a:rPr>
              <a:t>EDPwC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236538" indent="-236538">
              <a:lnSpc>
                <a:spcPct val="15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rgbClr val="000000"/>
                </a:solidFill>
              </a:rPr>
              <a:t>polylog</a:t>
            </a:r>
            <a:r>
              <a:rPr lang="en-US" sz="2800" dirty="0" smtClean="0">
                <a:solidFill>
                  <a:srgbClr val="000000"/>
                </a:solidFill>
              </a:rPr>
              <a:t>(k)-approximation with congestion 2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                      -hardness with congestion c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5501217"/>
            <a:ext cx="2235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View: Reducing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have a “bad” solution, where X pairs are routed with congestion C.</a:t>
            </a:r>
          </a:p>
          <a:p>
            <a:r>
              <a:rPr lang="en-US" dirty="0" smtClean="0"/>
              <a:t>Then we can route X/(C </a:t>
            </a:r>
            <a:r>
              <a:rPr lang="en-US" dirty="0" err="1" smtClean="0"/>
              <a:t>polylog</a:t>
            </a:r>
            <a:r>
              <a:rPr lang="en-US" dirty="0" smtClean="0"/>
              <a:t> k) pairs with congestion 2! </a:t>
            </a:r>
            <a:endParaRPr lang="en-US" dirty="0"/>
          </a:p>
          <a:p>
            <a:r>
              <a:rPr lang="en-US" dirty="0" smtClean="0"/>
              <a:t>But if we want congestion 1, may only be able to route              pairs, even if C=2.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62" y="4349749"/>
            <a:ext cx="11176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7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59" y="23529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Polylogarithmic</a:t>
            </a:r>
            <a:r>
              <a:rPr lang="en-US" dirty="0" smtClean="0"/>
              <a:t> Approximation with Constant Congestion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6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28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Input</a:t>
            </a:r>
            <a:r>
              <a:rPr lang="en-US" dirty="0" smtClean="0"/>
              <a:t>: Graph G, source-sink pairs (s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k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Goal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Route</a:t>
            </a:r>
            <a:r>
              <a:rPr lang="en-US" dirty="0" smtClean="0"/>
              <a:t> as many pairs as possible; minimize edge congestion.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534658" y="412803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534658" y="479202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648068" y="476662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39601" y="411039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34388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034388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168205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168205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5"/>
            <a:endCxn id="4" idx="1"/>
          </p:cNvCxnSpPr>
          <p:nvPr/>
        </p:nvCxnSpPr>
        <p:spPr>
          <a:xfrm>
            <a:off x="1190486" y="3848025"/>
            <a:ext cx="370954" cy="306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  <a:endCxn id="4" idx="4"/>
          </p:cNvCxnSpPr>
          <p:nvPr/>
        </p:nvCxnSpPr>
        <p:spPr>
          <a:xfrm flipV="1">
            <a:off x="1626098" y="4310911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39044" y="4282727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4" idx="6"/>
          </p:cNvCxnSpPr>
          <p:nvPr/>
        </p:nvCxnSpPr>
        <p:spPr>
          <a:xfrm flipH="1">
            <a:off x="1717538" y="4201830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15845" y="4871682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5" idx="3"/>
          </p:cNvCxnSpPr>
          <p:nvPr/>
        </p:nvCxnSpPr>
        <p:spPr>
          <a:xfrm flipV="1">
            <a:off x="1190486" y="4948123"/>
            <a:ext cx="370954" cy="375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7"/>
            <a:endCxn id="10" idx="3"/>
          </p:cNvCxnSpPr>
          <p:nvPr/>
        </p:nvCxnSpPr>
        <p:spPr>
          <a:xfrm flipV="1">
            <a:off x="2795699" y="3848025"/>
            <a:ext cx="399288" cy="289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1" idx="1"/>
          </p:cNvCxnSpPr>
          <p:nvPr/>
        </p:nvCxnSpPr>
        <p:spPr>
          <a:xfrm>
            <a:off x="2816088" y="4923294"/>
            <a:ext cx="378899" cy="400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3577167"/>
            <a:ext cx="292100" cy="2286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5444067"/>
            <a:ext cx="266700" cy="3048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5469467"/>
            <a:ext cx="3048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445933"/>
            <a:ext cx="279400" cy="3048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3" y="3845983"/>
            <a:ext cx="304800" cy="2413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740150"/>
            <a:ext cx="279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5600" y="1591732"/>
            <a:ext cx="4097869" cy="2438401"/>
            <a:chOff x="355600" y="1591732"/>
            <a:chExt cx="4097869" cy="2438401"/>
          </a:xfrm>
        </p:grpSpPr>
        <p:sp>
          <p:nvSpPr>
            <p:cNvPr id="4" name="Oval 3"/>
            <p:cNvSpPr/>
            <p:nvPr/>
          </p:nvSpPr>
          <p:spPr>
            <a:xfrm>
              <a:off x="355600" y="1591732"/>
              <a:ext cx="4097869" cy="24384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Picture 5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118" y="2626782"/>
              <a:ext cx="266700" cy="2667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245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Well-</a:t>
            </a:r>
            <a:r>
              <a:rPr lang="en-US" dirty="0" err="1" smtClean="0"/>
              <a:t>Linkedness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3100" dirty="0">
                <a:solidFill>
                  <a:srgbClr val="008000"/>
                </a:solidFill>
              </a:rPr>
              <a:t>[</a:t>
            </a:r>
            <a:r>
              <a:rPr lang="en-US" sz="3100" dirty="0" err="1">
                <a:solidFill>
                  <a:srgbClr val="008000"/>
                </a:solidFill>
              </a:rPr>
              <a:t>Robertson,Seymour</a:t>
            </a:r>
            <a:r>
              <a:rPr lang="en-US" sz="3100" dirty="0">
                <a:solidFill>
                  <a:srgbClr val="008000"/>
                </a:solidFill>
              </a:rPr>
              <a:t>], [</a:t>
            </a:r>
            <a:r>
              <a:rPr lang="en-US" sz="3100" dirty="0" err="1">
                <a:solidFill>
                  <a:srgbClr val="008000"/>
                </a:solidFill>
              </a:rPr>
              <a:t>Chekuri</a:t>
            </a:r>
            <a:r>
              <a:rPr lang="en-US" sz="3100" dirty="0">
                <a:solidFill>
                  <a:srgbClr val="008000"/>
                </a:solidFill>
              </a:rPr>
              <a:t>, </a:t>
            </a:r>
            <a:r>
              <a:rPr lang="en-US" sz="3100" dirty="0" err="1">
                <a:solidFill>
                  <a:srgbClr val="008000"/>
                </a:solidFill>
              </a:rPr>
              <a:t>Khanna</a:t>
            </a:r>
            <a:r>
              <a:rPr lang="en-US" sz="3100" dirty="0">
                <a:solidFill>
                  <a:srgbClr val="008000"/>
                </a:solidFill>
              </a:rPr>
              <a:t>, Shepherd], [</a:t>
            </a:r>
            <a:r>
              <a:rPr lang="en-US" sz="3100" dirty="0" err="1">
                <a:solidFill>
                  <a:srgbClr val="008000"/>
                </a:solidFill>
              </a:rPr>
              <a:t>Raecke</a:t>
            </a:r>
            <a:r>
              <a:rPr lang="en-US" sz="3100" dirty="0">
                <a:solidFill>
                  <a:srgbClr val="008000"/>
                </a:solidFill>
              </a:rPr>
              <a:t>]</a:t>
            </a:r>
            <a:br>
              <a:rPr lang="en-US" sz="3100" dirty="0">
                <a:solidFill>
                  <a:srgbClr val="008000"/>
                </a:solidFill>
              </a:rPr>
            </a:br>
            <a:endParaRPr lang="en-US" sz="3100" dirty="0"/>
          </a:p>
        </p:txBody>
      </p:sp>
      <p:sp>
        <p:nvSpPr>
          <p:cNvPr id="68" name="Oval 67"/>
          <p:cNvSpPr/>
          <p:nvPr/>
        </p:nvSpPr>
        <p:spPr>
          <a:xfrm>
            <a:off x="2777056" y="1642533"/>
            <a:ext cx="1236143" cy="233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97456" y="1642533"/>
            <a:ext cx="1236143" cy="233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02262" y="1930399"/>
            <a:ext cx="2604354" cy="1757680"/>
            <a:chOff x="1202262" y="1930399"/>
            <a:chExt cx="2604354" cy="175768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676400" y="1947334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202262" y="2827871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1642538" y="3488268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3183460" y="3505199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3318932" y="1930399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623736" y="3014122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Freeform 63"/>
          <p:cNvSpPr/>
          <p:nvPr/>
        </p:nvSpPr>
        <p:spPr>
          <a:xfrm>
            <a:off x="1845723" y="1879600"/>
            <a:ext cx="1473210" cy="508570"/>
          </a:xfrm>
          <a:custGeom>
            <a:avLst/>
            <a:gdLst>
              <a:gd name="connsiteX0" fmla="*/ 0 w 1066800"/>
              <a:gd name="connsiteY0" fmla="*/ 84106 h 389476"/>
              <a:gd name="connsiteX1" fmla="*/ 321733 w 1066800"/>
              <a:gd name="connsiteY1" fmla="*/ 388906 h 389476"/>
              <a:gd name="connsiteX2" fmla="*/ 609600 w 1066800"/>
              <a:gd name="connsiteY2" fmla="*/ 16373 h 389476"/>
              <a:gd name="connsiteX3" fmla="*/ 1066800 w 1066800"/>
              <a:gd name="connsiteY3" fmla="*/ 101039 h 38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389476">
                <a:moveTo>
                  <a:pt x="0" y="84106"/>
                </a:moveTo>
                <a:cubicBezTo>
                  <a:pt x="110066" y="242150"/>
                  <a:pt x="220133" y="400195"/>
                  <a:pt x="321733" y="388906"/>
                </a:cubicBezTo>
                <a:cubicBezTo>
                  <a:pt x="423333" y="377617"/>
                  <a:pt x="485422" y="64351"/>
                  <a:pt x="609600" y="16373"/>
                </a:cubicBezTo>
                <a:cubicBezTo>
                  <a:pt x="733778" y="-31605"/>
                  <a:pt x="900289" y="34717"/>
                  <a:pt x="1066800" y="101039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427367">
            <a:off x="1317080" y="3006038"/>
            <a:ext cx="2307221" cy="134297"/>
          </a:xfrm>
          <a:custGeom>
            <a:avLst/>
            <a:gdLst>
              <a:gd name="connsiteX0" fmla="*/ 0 w 2269067"/>
              <a:gd name="connsiteY0" fmla="*/ 50800 h 220393"/>
              <a:gd name="connsiteX1" fmla="*/ 203200 w 2269067"/>
              <a:gd name="connsiteY1" fmla="*/ 220134 h 220393"/>
              <a:gd name="connsiteX2" fmla="*/ 592667 w 2269067"/>
              <a:gd name="connsiteY2" fmla="*/ 16934 h 220393"/>
              <a:gd name="connsiteX3" fmla="*/ 880533 w 2269067"/>
              <a:gd name="connsiteY3" fmla="*/ 186267 h 220393"/>
              <a:gd name="connsiteX4" fmla="*/ 1490133 w 2269067"/>
              <a:gd name="connsiteY4" fmla="*/ 33867 h 220393"/>
              <a:gd name="connsiteX5" fmla="*/ 2015067 w 2269067"/>
              <a:gd name="connsiteY5" fmla="*/ 101600 h 220393"/>
              <a:gd name="connsiteX6" fmla="*/ 2269067 w 2269067"/>
              <a:gd name="connsiteY6" fmla="*/ 0 h 22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9067" h="220393">
                <a:moveTo>
                  <a:pt x="0" y="50800"/>
                </a:moveTo>
                <a:cubicBezTo>
                  <a:pt x="52211" y="138289"/>
                  <a:pt x="104422" y="225778"/>
                  <a:pt x="203200" y="220134"/>
                </a:cubicBezTo>
                <a:cubicBezTo>
                  <a:pt x="301978" y="214490"/>
                  <a:pt x="479778" y="22578"/>
                  <a:pt x="592667" y="16934"/>
                </a:cubicBezTo>
                <a:cubicBezTo>
                  <a:pt x="705556" y="11290"/>
                  <a:pt x="730955" y="183445"/>
                  <a:pt x="880533" y="186267"/>
                </a:cubicBezTo>
                <a:cubicBezTo>
                  <a:pt x="1030111" y="189089"/>
                  <a:pt x="1301044" y="47978"/>
                  <a:pt x="1490133" y="33867"/>
                </a:cubicBezTo>
                <a:cubicBezTo>
                  <a:pt x="1679222" y="19756"/>
                  <a:pt x="1885245" y="107244"/>
                  <a:pt x="2015067" y="101600"/>
                </a:cubicBezTo>
                <a:cubicBezTo>
                  <a:pt x="2144889" y="95956"/>
                  <a:pt x="2206978" y="47978"/>
                  <a:pt x="2269067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811867" y="3471332"/>
            <a:ext cx="1354666" cy="169335"/>
          </a:xfrm>
          <a:custGeom>
            <a:avLst/>
            <a:gdLst>
              <a:gd name="connsiteX0" fmla="*/ 0 w 1286933"/>
              <a:gd name="connsiteY0" fmla="*/ 86120 h 173233"/>
              <a:gd name="connsiteX1" fmla="*/ 423333 w 1286933"/>
              <a:gd name="connsiteY1" fmla="*/ 170786 h 173233"/>
              <a:gd name="connsiteX2" fmla="*/ 1016000 w 1286933"/>
              <a:gd name="connsiteY2" fmla="*/ 1453 h 173233"/>
              <a:gd name="connsiteX3" fmla="*/ 1286933 w 1286933"/>
              <a:gd name="connsiteY3" fmla="*/ 103053 h 1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933" h="173233">
                <a:moveTo>
                  <a:pt x="0" y="86120"/>
                </a:moveTo>
                <a:cubicBezTo>
                  <a:pt x="127000" y="135508"/>
                  <a:pt x="254000" y="184897"/>
                  <a:pt x="423333" y="170786"/>
                </a:cubicBezTo>
                <a:cubicBezTo>
                  <a:pt x="592666" y="156675"/>
                  <a:pt x="872067" y="12742"/>
                  <a:pt x="1016000" y="1453"/>
                </a:cubicBezTo>
                <a:cubicBezTo>
                  <a:pt x="1159933" y="-9836"/>
                  <a:pt x="1223433" y="46608"/>
                  <a:pt x="1286933" y="103053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22770" y="4250268"/>
            <a:ext cx="6798728" cy="2048932"/>
          </a:xfrm>
          <a:prstGeom prst="rect">
            <a:avLst/>
          </a:prstGeom>
          <a:noFill/>
          <a:ln>
            <a:solidFill>
              <a:srgbClr val="A90B0F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/>
              <a:t>Graph G is well-linked for the set T of terminals, </a:t>
            </a:r>
            <a:r>
              <a:rPr lang="en-US" sz="2800" dirty="0" err="1" smtClean="0"/>
              <a:t>iff</a:t>
            </a:r>
            <a:r>
              <a:rPr lang="en-US" sz="2800" dirty="0" smtClean="0"/>
              <a:t> for any partition (A,B) of V(G), 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959600" y="4555067"/>
            <a:ext cx="2074337" cy="1794933"/>
            <a:chOff x="6316133" y="4334934"/>
            <a:chExt cx="2421469" cy="1947333"/>
          </a:xfrm>
        </p:grpSpPr>
        <p:grpSp>
          <p:nvGrpSpPr>
            <p:cNvPr id="19" name="Group 18"/>
            <p:cNvGrpSpPr/>
            <p:nvPr/>
          </p:nvGrpSpPr>
          <p:grpSpPr>
            <a:xfrm>
              <a:off x="6316133" y="4334934"/>
              <a:ext cx="2421469" cy="1947333"/>
              <a:chOff x="1066800" y="4639734"/>
              <a:chExt cx="2421469" cy="194733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066800" y="4656667"/>
                <a:ext cx="948267" cy="1930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540002" y="4639734"/>
                <a:ext cx="948267" cy="1930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794920" y="5774265"/>
                <a:ext cx="982148" cy="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777987" y="5909731"/>
                <a:ext cx="982148" cy="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777987" y="5604932"/>
                <a:ext cx="982148" cy="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5" name="Picture 54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2333" y="4845050"/>
                <a:ext cx="254000" cy="266700"/>
              </a:xfrm>
              <a:prstGeom prst="rect">
                <a:avLst/>
              </a:prstGeom>
            </p:spPr>
          </p:pic>
          <p:pic>
            <p:nvPicPr>
              <p:cNvPr id="56" name="Picture 55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783" y="4851400"/>
                <a:ext cx="266700" cy="254000"/>
              </a:xfrm>
              <a:prstGeom prst="rect">
                <a:avLst/>
              </a:prstGeom>
            </p:spPr>
          </p:pic>
        </p:grp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03999" y="4978401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6434672" y="5300131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71737" y="5672660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8212669" y="4944522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8449736" y="5486389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8128002" y="5757322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8466669" y="5147722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9" y="5524707"/>
            <a:ext cx="4851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2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 animBg="1"/>
      <p:bldP spid="45" grpId="0" animBg="1"/>
      <p:bldP spid="64" grpId="0" animBg="1"/>
      <p:bldP spid="65" grpId="0" animBg="1"/>
      <p:bldP spid="66" grpId="0" animBg="1"/>
      <p:bldP spid="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5600" y="1591732"/>
            <a:ext cx="4097869" cy="2438401"/>
            <a:chOff x="355600" y="1591732"/>
            <a:chExt cx="4097869" cy="2438401"/>
          </a:xfrm>
        </p:grpSpPr>
        <p:sp>
          <p:nvSpPr>
            <p:cNvPr id="4" name="Oval 3"/>
            <p:cNvSpPr/>
            <p:nvPr/>
          </p:nvSpPr>
          <p:spPr>
            <a:xfrm>
              <a:off x="355600" y="1591732"/>
              <a:ext cx="4097869" cy="24384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Picture 5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118" y="2626782"/>
              <a:ext cx="266700" cy="2667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245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Well-</a:t>
            </a:r>
            <a:r>
              <a:rPr lang="en-US" dirty="0" err="1" smtClean="0"/>
              <a:t>Linkedness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3100" dirty="0">
                <a:solidFill>
                  <a:srgbClr val="008000"/>
                </a:solidFill>
              </a:rPr>
              <a:t>[</a:t>
            </a:r>
            <a:r>
              <a:rPr lang="en-US" sz="3100" dirty="0" err="1">
                <a:solidFill>
                  <a:srgbClr val="008000"/>
                </a:solidFill>
              </a:rPr>
              <a:t>Robertson,Seymour</a:t>
            </a:r>
            <a:r>
              <a:rPr lang="en-US" sz="3100" dirty="0">
                <a:solidFill>
                  <a:srgbClr val="008000"/>
                </a:solidFill>
              </a:rPr>
              <a:t>], [</a:t>
            </a:r>
            <a:r>
              <a:rPr lang="en-US" sz="3100" dirty="0" err="1">
                <a:solidFill>
                  <a:srgbClr val="008000"/>
                </a:solidFill>
              </a:rPr>
              <a:t>Chekuri</a:t>
            </a:r>
            <a:r>
              <a:rPr lang="en-US" sz="3100" dirty="0">
                <a:solidFill>
                  <a:srgbClr val="008000"/>
                </a:solidFill>
              </a:rPr>
              <a:t>, </a:t>
            </a:r>
            <a:r>
              <a:rPr lang="en-US" sz="3100" dirty="0" err="1">
                <a:solidFill>
                  <a:srgbClr val="008000"/>
                </a:solidFill>
              </a:rPr>
              <a:t>Khanna</a:t>
            </a:r>
            <a:r>
              <a:rPr lang="en-US" sz="3100" dirty="0">
                <a:solidFill>
                  <a:srgbClr val="008000"/>
                </a:solidFill>
              </a:rPr>
              <a:t>, Shepherd], [</a:t>
            </a:r>
            <a:r>
              <a:rPr lang="en-US" sz="3100" dirty="0" err="1">
                <a:solidFill>
                  <a:srgbClr val="008000"/>
                </a:solidFill>
              </a:rPr>
              <a:t>Raecke</a:t>
            </a:r>
            <a:r>
              <a:rPr lang="en-US" sz="3100" dirty="0">
                <a:solidFill>
                  <a:srgbClr val="008000"/>
                </a:solidFill>
              </a:rPr>
              <a:t>]</a:t>
            </a:r>
            <a:br>
              <a:rPr lang="en-US" sz="3100" dirty="0">
                <a:solidFill>
                  <a:srgbClr val="008000"/>
                </a:solidFill>
              </a:rPr>
            </a:br>
            <a:endParaRPr lang="en-US" sz="31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202262" y="1930399"/>
            <a:ext cx="2604354" cy="1757680"/>
            <a:chOff x="1202262" y="1930399"/>
            <a:chExt cx="2604354" cy="175768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676400" y="1947334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202262" y="2827871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1642538" y="3488268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3183460" y="3505199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3318932" y="1930399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623736" y="3014122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22770" y="4250268"/>
            <a:ext cx="6798728" cy="2048932"/>
          </a:xfrm>
          <a:prstGeom prst="rect">
            <a:avLst/>
          </a:prstGeom>
          <a:noFill/>
          <a:ln>
            <a:solidFill>
              <a:srgbClr val="A90B0F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/>
              <a:t>Graph G is well-linked for the set T of terminals, </a:t>
            </a:r>
            <a:r>
              <a:rPr lang="en-US" sz="2800" dirty="0" err="1" smtClean="0"/>
              <a:t>iff</a:t>
            </a:r>
            <a:r>
              <a:rPr lang="en-US" sz="2800" dirty="0" smtClean="0"/>
              <a:t> for any partition (A,B) of V(G), 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959600" y="4555067"/>
            <a:ext cx="2074337" cy="1794933"/>
            <a:chOff x="6316133" y="4334934"/>
            <a:chExt cx="2421469" cy="1947333"/>
          </a:xfrm>
        </p:grpSpPr>
        <p:grpSp>
          <p:nvGrpSpPr>
            <p:cNvPr id="19" name="Group 18"/>
            <p:cNvGrpSpPr/>
            <p:nvPr/>
          </p:nvGrpSpPr>
          <p:grpSpPr>
            <a:xfrm>
              <a:off x="6316133" y="4334934"/>
              <a:ext cx="2421469" cy="1947333"/>
              <a:chOff x="1066800" y="4639734"/>
              <a:chExt cx="2421469" cy="194733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066800" y="4656667"/>
                <a:ext cx="948267" cy="1930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540002" y="4639734"/>
                <a:ext cx="948267" cy="1930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794920" y="5774265"/>
                <a:ext cx="982148" cy="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777987" y="5909731"/>
                <a:ext cx="982148" cy="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777987" y="5604932"/>
                <a:ext cx="982148" cy="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5" name="Picture 54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2333" y="4845050"/>
                <a:ext cx="254000" cy="266700"/>
              </a:xfrm>
              <a:prstGeom prst="rect">
                <a:avLst/>
              </a:prstGeom>
            </p:spPr>
          </p:pic>
          <p:pic>
            <p:nvPicPr>
              <p:cNvPr id="56" name="Picture 55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783" y="4851400"/>
                <a:ext cx="266700" cy="254000"/>
              </a:xfrm>
              <a:prstGeom prst="rect">
                <a:avLst/>
              </a:prstGeom>
            </p:spPr>
          </p:pic>
        </p:grp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03999" y="4978401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6434672" y="5300131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71737" y="5672660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8212669" y="4944522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8449736" y="5486389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8128002" y="5757322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8466669" y="5147722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9" y="5524707"/>
            <a:ext cx="4851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6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A90B0F"/>
                </a:solidFill>
              </a:rPr>
              <a:t>Input</a:t>
            </a:r>
            <a:r>
              <a:rPr lang="en-US" dirty="0"/>
              <a:t>: Graph G, source-sink pairs (s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),…,(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dirty="0" err="1"/>
              <a:t>,t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90B0F"/>
                </a:solidFill>
              </a:rPr>
              <a:t>Theorem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Chekuri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Khanna</a:t>
            </a:r>
            <a:r>
              <a:rPr lang="en-US" dirty="0" smtClean="0">
                <a:solidFill>
                  <a:srgbClr val="008000"/>
                </a:solidFill>
              </a:rPr>
              <a:t> Shepherd ‘04]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Can efficiently partition G into disjoint </a:t>
            </a:r>
            <a:r>
              <a:rPr lang="en-US" dirty="0" err="1" smtClean="0">
                <a:solidFill>
                  <a:srgbClr val="000000"/>
                </a:solidFill>
              </a:rPr>
              <a:t>subgraphs</a:t>
            </a:r>
            <a:r>
              <a:rPr lang="en-US" dirty="0" smtClean="0">
                <a:solidFill>
                  <a:srgbClr val="000000"/>
                </a:solidFill>
              </a:rPr>
              <a:t> G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,…, G</a:t>
            </a:r>
            <a:r>
              <a:rPr lang="en-US" baseline="-25000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, such that: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For each induced sub-problem </a:t>
            </a:r>
            <a:r>
              <a:rPr lang="en-US" dirty="0" err="1" smtClean="0">
                <a:solidFill>
                  <a:srgbClr val="000000"/>
                </a:solidFill>
              </a:rPr>
              <a:t>G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the terminals are well-linked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Total fractional solution value for all induced sub-problems is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1199" y="2878667"/>
            <a:ext cx="7840134" cy="18457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“Enough” to solve the problem on well-linked instances.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40" y="5518551"/>
            <a:ext cx="2171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7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9467" y="855141"/>
            <a:ext cx="8229600" cy="33781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Embed an expander on a subset of terminals into G.</a:t>
            </a:r>
          </a:p>
          <a:p>
            <a:pPr marL="857250" lvl="1" indent="-457200"/>
            <a:r>
              <a:rPr lang="en-US" dirty="0"/>
              <a:t>e</a:t>
            </a:r>
            <a:r>
              <a:rPr lang="en-US" dirty="0" smtClean="0"/>
              <a:t>xpander</a:t>
            </a:r>
            <a:r>
              <a:rPr lang="en-US" dirty="0" smtClean="0">
                <a:solidFill>
                  <a:srgbClr val="000000"/>
                </a:solidFill>
              </a:rPr>
              <a:t> vertices           terminals</a:t>
            </a:r>
          </a:p>
          <a:p>
            <a:pPr marL="857250" lvl="1" indent="-457200"/>
            <a:r>
              <a:rPr lang="en-US" dirty="0" smtClean="0">
                <a:solidFill>
                  <a:srgbClr val="000000"/>
                </a:solidFill>
              </a:rPr>
              <a:t>expander edges            paths in 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Route a subset of the demand pairs in the expander</a:t>
            </a:r>
          </a:p>
          <a:p>
            <a:pPr marL="857250" lvl="1" indent="-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5066" y="4097865"/>
            <a:ext cx="4097869" cy="24384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1" y="5022848"/>
            <a:ext cx="266700" cy="266700"/>
          </a:xfrm>
          <a:prstGeom prst="rect">
            <a:avLst/>
          </a:prstGeom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1119054" y="553766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897987" y="606259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322254" y="479259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389054" y="426766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371188" y="604566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268654" y="499579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5" y="4559299"/>
            <a:ext cx="292100" cy="2286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84" y="4631267"/>
            <a:ext cx="266700" cy="3048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" y="5240867"/>
            <a:ext cx="304800" cy="2286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33" y="5664199"/>
            <a:ext cx="279400" cy="3048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9" y="6047315"/>
            <a:ext cx="304800" cy="2413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6" y="4112684"/>
            <a:ext cx="279400" cy="317500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74134" y="71442"/>
            <a:ext cx="8229600" cy="1143000"/>
          </a:xfrm>
        </p:spPr>
        <p:txBody>
          <a:bodyPr/>
          <a:lstStyle/>
          <a:p>
            <a:r>
              <a:rPr lang="en-US" dirty="0" smtClean="0"/>
              <a:t>High-</a:t>
            </a:r>
            <a:r>
              <a:rPr lang="en-US" dirty="0"/>
              <a:t>Level Plan [CKS ‘04]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979333" y="2099741"/>
            <a:ext cx="7112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759200" y="2590808"/>
            <a:ext cx="7112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9" idx="6"/>
          </p:cNvCxnSpPr>
          <p:nvPr/>
        </p:nvCxnSpPr>
        <p:spPr>
          <a:xfrm flipV="1">
            <a:off x="1505134" y="4428067"/>
            <a:ext cx="924799" cy="4559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2"/>
          </p:cNvCxnSpPr>
          <p:nvPr/>
        </p:nvCxnSpPr>
        <p:spPr>
          <a:xfrm flipH="1" flipV="1">
            <a:off x="2540000" y="4419601"/>
            <a:ext cx="1728654" cy="667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1" idx="6"/>
          </p:cNvCxnSpPr>
          <p:nvPr/>
        </p:nvCxnSpPr>
        <p:spPr>
          <a:xfrm flipH="1">
            <a:off x="3554068" y="5207000"/>
            <a:ext cx="780865" cy="930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2"/>
          </p:cNvCxnSpPr>
          <p:nvPr/>
        </p:nvCxnSpPr>
        <p:spPr>
          <a:xfrm flipH="1" flipV="1">
            <a:off x="2531533" y="4436533"/>
            <a:ext cx="839655" cy="1700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4"/>
            <a:endCxn id="7" idx="0"/>
          </p:cNvCxnSpPr>
          <p:nvPr/>
        </p:nvCxnSpPr>
        <p:spPr>
          <a:xfrm flipH="1">
            <a:off x="1210494" y="4975473"/>
            <a:ext cx="203200" cy="562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1" idx="2"/>
          </p:cNvCxnSpPr>
          <p:nvPr/>
        </p:nvCxnSpPr>
        <p:spPr>
          <a:xfrm flipH="1" flipV="1">
            <a:off x="1285002" y="5668970"/>
            <a:ext cx="2086186" cy="46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3"/>
          </p:cNvCxnSpPr>
          <p:nvPr/>
        </p:nvCxnSpPr>
        <p:spPr>
          <a:xfrm flipH="1">
            <a:off x="1303868" y="5151891"/>
            <a:ext cx="2991568" cy="427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ular Callout 52"/>
          <p:cNvSpPr/>
          <p:nvPr/>
        </p:nvSpPr>
        <p:spPr>
          <a:xfrm>
            <a:off x="3556000" y="3064933"/>
            <a:ext cx="3725333" cy="999066"/>
          </a:xfrm>
          <a:prstGeom prst="wedgeRoundRectCallout">
            <a:avLst>
              <a:gd name="adj1" fmla="val -28158"/>
              <a:gd name="adj2" fmla="val -6895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Embedding </a:t>
            </a:r>
            <a:r>
              <a:rPr lang="en-US" sz="2400" dirty="0" smtClean="0">
                <a:solidFill>
                  <a:srgbClr val="A90B0F"/>
                </a:solidFill>
              </a:rPr>
              <a:t>congestion</a:t>
            </a:r>
            <a:r>
              <a:rPr lang="en-US" sz="2400" dirty="0" smtClean="0">
                <a:solidFill>
                  <a:schemeClr val="tx1"/>
                </a:solidFill>
              </a:rPr>
              <a:t>: max load on any edge of 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2726268" y="1507066"/>
            <a:ext cx="1811866" cy="592667"/>
          </a:xfrm>
          <a:prstGeom prst="wedgeRoundRectCallout">
            <a:avLst>
              <a:gd name="adj1" fmla="val -28158"/>
              <a:gd name="adj2" fmla="val -6895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Crossbar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4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53" grpId="0" animBg="1"/>
      <p:bldP spid="53" grpId="1" animBg="1"/>
      <p:bldP spid="30" grpId="0" animBg="1"/>
      <p:bldP spid="3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45066" y="4097865"/>
            <a:ext cx="4097869" cy="24384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1" y="5022848"/>
            <a:ext cx="266700" cy="266700"/>
          </a:xfrm>
          <a:prstGeom prst="rect">
            <a:avLst/>
          </a:prstGeom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1119054" y="553766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897987" y="606259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322254" y="479259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389054" y="426766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371188" y="604566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268654" y="499579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5" y="4559299"/>
            <a:ext cx="292100" cy="2286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84" y="4631267"/>
            <a:ext cx="266700" cy="3048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" y="5240867"/>
            <a:ext cx="304800" cy="2286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33" y="5664199"/>
            <a:ext cx="279400" cy="3048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9" y="6047315"/>
            <a:ext cx="304800" cy="2413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6" y="4112684"/>
            <a:ext cx="279400" cy="317500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74134" y="71442"/>
            <a:ext cx="8229600" cy="1143000"/>
          </a:xfrm>
        </p:spPr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cxnSp>
        <p:nvCxnSpPr>
          <p:cNvPr id="31" name="Straight Connector 30"/>
          <p:cNvCxnSpPr>
            <a:stCxn id="9" idx="6"/>
          </p:cNvCxnSpPr>
          <p:nvPr/>
        </p:nvCxnSpPr>
        <p:spPr>
          <a:xfrm flipV="1">
            <a:off x="1505134" y="4428067"/>
            <a:ext cx="924799" cy="4559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2"/>
          </p:cNvCxnSpPr>
          <p:nvPr/>
        </p:nvCxnSpPr>
        <p:spPr>
          <a:xfrm flipH="1" flipV="1">
            <a:off x="2540000" y="4419601"/>
            <a:ext cx="1728654" cy="667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1" idx="6"/>
          </p:cNvCxnSpPr>
          <p:nvPr/>
        </p:nvCxnSpPr>
        <p:spPr>
          <a:xfrm flipH="1">
            <a:off x="3554068" y="5207000"/>
            <a:ext cx="780865" cy="930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2"/>
          </p:cNvCxnSpPr>
          <p:nvPr/>
        </p:nvCxnSpPr>
        <p:spPr>
          <a:xfrm flipH="1" flipV="1">
            <a:off x="2531533" y="4436533"/>
            <a:ext cx="839655" cy="1700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4"/>
            <a:endCxn id="7" idx="0"/>
          </p:cNvCxnSpPr>
          <p:nvPr/>
        </p:nvCxnSpPr>
        <p:spPr>
          <a:xfrm flipH="1">
            <a:off x="1210494" y="4975473"/>
            <a:ext cx="203200" cy="562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1" idx="2"/>
          </p:cNvCxnSpPr>
          <p:nvPr/>
        </p:nvCxnSpPr>
        <p:spPr>
          <a:xfrm flipH="1" flipV="1">
            <a:off x="1285002" y="5668970"/>
            <a:ext cx="2086186" cy="46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3"/>
          </p:cNvCxnSpPr>
          <p:nvPr/>
        </p:nvCxnSpPr>
        <p:spPr>
          <a:xfrm flipH="1">
            <a:off x="1303868" y="5151891"/>
            <a:ext cx="2991568" cy="427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Embed an expander over a subset of terminals into G.</a:t>
            </a:r>
          </a:p>
          <a:p>
            <a:r>
              <a:rPr lang="en-US" dirty="0" smtClean="0"/>
              <a:t>Include </a:t>
            </a:r>
            <a:r>
              <a:rPr lang="en-US" dirty="0" err="1" smtClean="0"/>
              <a:t>polylog</a:t>
            </a:r>
            <a:r>
              <a:rPr lang="en-US" dirty="0" smtClean="0"/>
              <a:t>(k)-fraction of the terminals</a:t>
            </a:r>
          </a:p>
          <a:p>
            <a:r>
              <a:rPr lang="en-US" dirty="0" smtClean="0"/>
              <a:t>congestion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5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6519332" y="4555067"/>
            <a:ext cx="2421469" cy="1947333"/>
            <a:chOff x="6519332" y="4555067"/>
            <a:chExt cx="2421469" cy="1947333"/>
          </a:xfrm>
        </p:grpSpPr>
        <p:grpSp>
          <p:nvGrpSpPr>
            <p:cNvPr id="117" name="Group 116"/>
            <p:cNvGrpSpPr/>
            <p:nvPr/>
          </p:nvGrpSpPr>
          <p:grpSpPr>
            <a:xfrm>
              <a:off x="7992534" y="4555067"/>
              <a:ext cx="948267" cy="1930400"/>
              <a:chOff x="7992534" y="4555067"/>
              <a:chExt cx="948267" cy="19304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992534" y="4555067"/>
                <a:ext cx="948267" cy="1930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8349587" y="5148194"/>
                <a:ext cx="182880" cy="1029547"/>
                <a:chOff x="848121" y="5148194"/>
                <a:chExt cx="182880" cy="1029547"/>
              </a:xfrm>
            </p:grpSpPr>
            <p:sp>
              <p:nvSpPr>
                <p:cNvPr id="51" name="Oval 50"/>
                <p:cNvSpPr>
                  <a:spLocks noChangeAspect="1"/>
                </p:cNvSpPr>
                <p:nvPr/>
              </p:nvSpPr>
              <p:spPr>
                <a:xfrm>
                  <a:off x="848121" y="5148194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>
                  <a:spLocks noChangeAspect="1"/>
                </p:cNvSpPr>
                <p:nvPr/>
              </p:nvSpPr>
              <p:spPr>
                <a:xfrm>
                  <a:off x="848121" y="5571528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>
                  <a:spLocks noChangeAspect="1"/>
                </p:cNvSpPr>
                <p:nvPr/>
              </p:nvSpPr>
              <p:spPr>
                <a:xfrm>
                  <a:off x="848121" y="5994861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0" name="Picture 109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5950" y="4679950"/>
                <a:ext cx="393700" cy="317500"/>
              </a:xfrm>
              <a:prstGeom prst="rect">
                <a:avLst/>
              </a:prstGeom>
            </p:spPr>
          </p:pic>
        </p:grpSp>
        <p:grpSp>
          <p:nvGrpSpPr>
            <p:cNvPr id="116" name="Group 115"/>
            <p:cNvGrpSpPr/>
            <p:nvPr/>
          </p:nvGrpSpPr>
          <p:grpSpPr>
            <a:xfrm>
              <a:off x="6519332" y="4572000"/>
              <a:ext cx="948267" cy="1930400"/>
              <a:chOff x="6519332" y="4572000"/>
              <a:chExt cx="948267" cy="1930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6519332" y="4572000"/>
                <a:ext cx="948267" cy="1930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6876387" y="5148194"/>
                <a:ext cx="182880" cy="1029547"/>
                <a:chOff x="848121" y="5148194"/>
                <a:chExt cx="182880" cy="1029547"/>
              </a:xfrm>
            </p:grpSpPr>
            <p:sp>
              <p:nvSpPr>
                <p:cNvPr id="54" name="Oval 53"/>
                <p:cNvSpPr>
                  <a:spLocks noChangeAspect="1"/>
                </p:cNvSpPr>
                <p:nvPr/>
              </p:nvSpPr>
              <p:spPr>
                <a:xfrm>
                  <a:off x="848121" y="5148194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>
                  <a:spLocks noChangeAspect="1"/>
                </p:cNvSpPr>
                <p:nvPr/>
              </p:nvSpPr>
              <p:spPr>
                <a:xfrm>
                  <a:off x="848121" y="5571528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>
                  <a:spLocks noChangeAspect="1"/>
                </p:cNvSpPr>
                <p:nvPr/>
              </p:nvSpPr>
              <p:spPr>
                <a:xfrm>
                  <a:off x="848121" y="5994861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1" name="Picture 110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0850" y="4679950"/>
                <a:ext cx="393700" cy="330200"/>
              </a:xfrm>
              <a:prstGeom prst="rect">
                <a:avLst/>
              </a:prstGeom>
            </p:spPr>
          </p:pic>
        </p:grpSp>
      </p:grpSp>
      <p:grpSp>
        <p:nvGrpSpPr>
          <p:cNvPr id="119" name="Group 118"/>
          <p:cNvGrpSpPr/>
          <p:nvPr/>
        </p:nvGrpSpPr>
        <p:grpSpPr>
          <a:xfrm>
            <a:off x="3369732" y="4555067"/>
            <a:ext cx="2421469" cy="1947333"/>
            <a:chOff x="3369732" y="4555067"/>
            <a:chExt cx="2421469" cy="1947333"/>
          </a:xfrm>
        </p:grpSpPr>
        <p:grpSp>
          <p:nvGrpSpPr>
            <p:cNvPr id="115" name="Group 114"/>
            <p:cNvGrpSpPr/>
            <p:nvPr/>
          </p:nvGrpSpPr>
          <p:grpSpPr>
            <a:xfrm>
              <a:off x="4842934" y="4555067"/>
              <a:ext cx="948267" cy="1930400"/>
              <a:chOff x="4842934" y="4555067"/>
              <a:chExt cx="948267" cy="19304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842934" y="4555067"/>
                <a:ext cx="948267" cy="1930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199987" y="5148194"/>
                <a:ext cx="182880" cy="1029547"/>
                <a:chOff x="848121" y="5148194"/>
                <a:chExt cx="182880" cy="1029547"/>
              </a:xfrm>
            </p:grpSpPr>
            <p:sp>
              <p:nvSpPr>
                <p:cNvPr id="67" name="Oval 66"/>
                <p:cNvSpPr>
                  <a:spLocks noChangeAspect="1"/>
                </p:cNvSpPr>
                <p:nvPr/>
              </p:nvSpPr>
              <p:spPr>
                <a:xfrm>
                  <a:off x="848121" y="5148194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>
                  <a:spLocks noChangeAspect="1"/>
                </p:cNvSpPr>
                <p:nvPr/>
              </p:nvSpPr>
              <p:spPr>
                <a:xfrm>
                  <a:off x="848121" y="5571528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>
                  <a:spLocks noChangeAspect="1"/>
                </p:cNvSpPr>
                <p:nvPr/>
              </p:nvSpPr>
              <p:spPr>
                <a:xfrm>
                  <a:off x="848121" y="5994861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9" name="Picture 108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7150" y="4679950"/>
                <a:ext cx="393700" cy="304800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>
              <a:off x="3369732" y="4572000"/>
              <a:ext cx="948267" cy="1930400"/>
              <a:chOff x="3369732" y="4572000"/>
              <a:chExt cx="948267" cy="19304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3369732" y="4572000"/>
                <a:ext cx="948267" cy="1930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3726787" y="5148194"/>
                <a:ext cx="182880" cy="1029547"/>
                <a:chOff x="848121" y="5148194"/>
                <a:chExt cx="182880" cy="1029547"/>
              </a:xfrm>
            </p:grpSpPr>
            <p:sp>
              <p:nvSpPr>
                <p:cNvPr id="70" name="Oval 69"/>
                <p:cNvSpPr>
                  <a:spLocks noChangeAspect="1"/>
                </p:cNvSpPr>
                <p:nvPr/>
              </p:nvSpPr>
              <p:spPr>
                <a:xfrm>
                  <a:off x="848121" y="5148194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>
                  <a:spLocks noChangeAspect="1"/>
                </p:cNvSpPr>
                <p:nvPr/>
              </p:nvSpPr>
              <p:spPr>
                <a:xfrm>
                  <a:off x="848121" y="5571528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>
                  <a:spLocks noChangeAspect="1"/>
                </p:cNvSpPr>
                <p:nvPr/>
              </p:nvSpPr>
              <p:spPr>
                <a:xfrm>
                  <a:off x="848121" y="5994861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8" name="Picture 107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3950" y="4679950"/>
                <a:ext cx="393700" cy="317500"/>
              </a:xfrm>
              <a:prstGeom prst="rect">
                <a:avLst/>
              </a:prstGeom>
            </p:spPr>
          </p:pic>
        </p:grpSp>
      </p:grpSp>
      <p:grpSp>
        <p:nvGrpSpPr>
          <p:cNvPr id="118" name="Group 117"/>
          <p:cNvGrpSpPr/>
          <p:nvPr/>
        </p:nvGrpSpPr>
        <p:grpSpPr>
          <a:xfrm>
            <a:off x="220132" y="4555067"/>
            <a:ext cx="2421469" cy="1947333"/>
            <a:chOff x="220132" y="4555067"/>
            <a:chExt cx="2421469" cy="1947333"/>
          </a:xfrm>
        </p:grpSpPr>
        <p:grpSp>
          <p:nvGrpSpPr>
            <p:cNvPr id="113" name="Group 112"/>
            <p:cNvGrpSpPr/>
            <p:nvPr/>
          </p:nvGrpSpPr>
          <p:grpSpPr>
            <a:xfrm>
              <a:off x="1693334" y="4555067"/>
              <a:ext cx="948267" cy="1930400"/>
              <a:chOff x="1693334" y="4555067"/>
              <a:chExt cx="948267" cy="19304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693334" y="4555067"/>
                <a:ext cx="948267" cy="1930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050387" y="5148194"/>
                <a:ext cx="182880" cy="1029547"/>
                <a:chOff x="848121" y="5148194"/>
                <a:chExt cx="182880" cy="1029547"/>
              </a:xfrm>
            </p:grpSpPr>
            <p:sp>
              <p:nvSpPr>
                <p:cNvPr id="32" name="Oval 31"/>
                <p:cNvSpPr>
                  <a:spLocks noChangeAspect="1"/>
                </p:cNvSpPr>
                <p:nvPr/>
              </p:nvSpPr>
              <p:spPr>
                <a:xfrm>
                  <a:off x="848121" y="5148194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>
                  <a:spLocks noChangeAspect="1"/>
                </p:cNvSpPr>
                <p:nvPr/>
              </p:nvSpPr>
              <p:spPr>
                <a:xfrm>
                  <a:off x="848121" y="5571528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>
                  <a:spLocks noChangeAspect="1"/>
                </p:cNvSpPr>
                <p:nvPr/>
              </p:nvSpPr>
              <p:spPr>
                <a:xfrm>
                  <a:off x="848121" y="5994861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7" name="Picture 106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8350" y="4679950"/>
                <a:ext cx="393700" cy="304800"/>
              </a:xfrm>
              <a:prstGeom prst="rect">
                <a:avLst/>
              </a:prstGeom>
            </p:spPr>
          </p:pic>
        </p:grpSp>
        <p:grpSp>
          <p:nvGrpSpPr>
            <p:cNvPr id="112" name="Group 111"/>
            <p:cNvGrpSpPr/>
            <p:nvPr/>
          </p:nvGrpSpPr>
          <p:grpSpPr>
            <a:xfrm>
              <a:off x="220132" y="4572000"/>
              <a:ext cx="948267" cy="1930400"/>
              <a:chOff x="220132" y="4572000"/>
              <a:chExt cx="948267" cy="1930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20132" y="4572000"/>
                <a:ext cx="948267" cy="1930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577187" y="5148194"/>
                <a:ext cx="182880" cy="1029547"/>
                <a:chOff x="848121" y="5148194"/>
                <a:chExt cx="182880" cy="1029547"/>
              </a:xfrm>
            </p:grpSpPr>
            <p:sp>
              <p:nvSpPr>
                <p:cNvPr id="27" name="Oval 26"/>
                <p:cNvSpPr>
                  <a:spLocks noChangeAspect="1"/>
                </p:cNvSpPr>
                <p:nvPr/>
              </p:nvSpPr>
              <p:spPr>
                <a:xfrm>
                  <a:off x="848121" y="5148194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>
                  <a:spLocks noChangeAspect="1"/>
                </p:cNvSpPr>
                <p:nvPr/>
              </p:nvSpPr>
              <p:spPr>
                <a:xfrm>
                  <a:off x="848121" y="5571528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>
                  <a:spLocks noChangeAspect="1"/>
                </p:cNvSpPr>
                <p:nvPr/>
              </p:nvSpPr>
              <p:spPr>
                <a:xfrm>
                  <a:off x="848121" y="5994861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6" name="Picture 105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000" y="4679950"/>
                <a:ext cx="381000" cy="317500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Cut-Matching Game [</a:t>
            </a:r>
            <a:r>
              <a:rPr lang="en-US" dirty="0" err="1" smtClean="0"/>
              <a:t>Khandekar</a:t>
            </a:r>
            <a:r>
              <a:rPr lang="en-US" dirty="0" smtClean="0"/>
              <a:t>, </a:t>
            </a:r>
            <a:r>
              <a:rPr lang="en-US" dirty="0" err="1" smtClean="0"/>
              <a:t>Rao</a:t>
            </a:r>
            <a:r>
              <a:rPr lang="en-US" dirty="0" smtClean="0"/>
              <a:t>, </a:t>
            </a:r>
            <a:r>
              <a:rPr lang="en-US" dirty="0" err="1" smtClean="0"/>
              <a:t>Vazirani</a:t>
            </a:r>
            <a:r>
              <a:rPr lang="en-US" dirty="0" smtClean="0"/>
              <a:t> </a:t>
            </a:r>
            <a:r>
              <a:rPr lang="fr-FR" dirty="0" smtClean="0"/>
              <a:t>’</a:t>
            </a:r>
            <a:r>
              <a:rPr lang="en-US" dirty="0" smtClean="0"/>
              <a:t>06]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8800" cy="13631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A90B0F"/>
                </a:solidFill>
              </a:rPr>
              <a:t>Cut Player</a:t>
            </a:r>
            <a:r>
              <a:rPr lang="en-US" dirty="0" smtClean="0"/>
              <a:t>: wants to build an expander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90B0F"/>
                </a:solidFill>
              </a:rPr>
              <a:t>Matching Player</a:t>
            </a:r>
            <a:r>
              <a:rPr lang="en-US" dirty="0" smtClean="0"/>
              <a:t>: wants to delay its construction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5600" y="2810932"/>
            <a:ext cx="3437468" cy="14901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017454" y="37427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016521" y="391206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389987" y="32461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321320" y="296379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201855" y="32461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032521" y="37935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745052" y="5239634"/>
            <a:ext cx="1305335" cy="846667"/>
            <a:chOff x="745052" y="5239634"/>
            <a:chExt cx="1305335" cy="846667"/>
          </a:xfrm>
        </p:grpSpPr>
        <p:cxnSp>
          <p:nvCxnSpPr>
            <p:cNvPr id="22" name="Straight Connector 21"/>
            <p:cNvCxnSpPr>
              <a:endCxn id="32" idx="2"/>
            </p:cNvCxnSpPr>
            <p:nvPr/>
          </p:nvCxnSpPr>
          <p:spPr>
            <a:xfrm flipV="1">
              <a:off x="745052" y="5239634"/>
              <a:ext cx="1305335" cy="4499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34" idx="2"/>
            </p:cNvCxnSpPr>
            <p:nvPr/>
          </p:nvCxnSpPr>
          <p:spPr>
            <a:xfrm>
              <a:off x="761986" y="6079063"/>
              <a:ext cx="1288401" cy="723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7" idx="6"/>
              <a:endCxn id="33" idx="2"/>
            </p:cNvCxnSpPr>
            <p:nvPr/>
          </p:nvCxnSpPr>
          <p:spPr>
            <a:xfrm>
              <a:off x="760067" y="5239634"/>
              <a:ext cx="1290320" cy="423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7044252" y="5239634"/>
            <a:ext cx="1332117" cy="839429"/>
            <a:chOff x="7044252" y="5239634"/>
            <a:chExt cx="1332117" cy="839429"/>
          </a:xfrm>
        </p:grpSpPr>
        <p:cxnSp>
          <p:nvCxnSpPr>
            <p:cNvPr id="44" name="Straight Connector 43"/>
            <p:cNvCxnSpPr>
              <a:endCxn id="53" idx="1"/>
            </p:cNvCxnSpPr>
            <p:nvPr/>
          </p:nvCxnSpPr>
          <p:spPr>
            <a:xfrm>
              <a:off x="7044252" y="5689598"/>
              <a:ext cx="1332117" cy="33204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52" idx="2"/>
            </p:cNvCxnSpPr>
            <p:nvPr/>
          </p:nvCxnSpPr>
          <p:spPr>
            <a:xfrm flipV="1">
              <a:off x="7061186" y="5662968"/>
              <a:ext cx="1288401" cy="41609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4" idx="6"/>
              <a:endCxn id="51" idx="2"/>
            </p:cNvCxnSpPr>
            <p:nvPr/>
          </p:nvCxnSpPr>
          <p:spPr>
            <a:xfrm>
              <a:off x="7059267" y="5239634"/>
              <a:ext cx="129032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3882885" y="5239634"/>
            <a:ext cx="1317102" cy="846667"/>
            <a:chOff x="3882885" y="5239634"/>
            <a:chExt cx="1317102" cy="846667"/>
          </a:xfrm>
        </p:grpSpPr>
        <p:cxnSp>
          <p:nvCxnSpPr>
            <p:cNvPr id="60" name="Straight Connector 59"/>
            <p:cNvCxnSpPr>
              <a:stCxn id="72" idx="7"/>
              <a:endCxn id="67" idx="2"/>
            </p:cNvCxnSpPr>
            <p:nvPr/>
          </p:nvCxnSpPr>
          <p:spPr>
            <a:xfrm flipV="1">
              <a:off x="3882885" y="5239634"/>
              <a:ext cx="1317102" cy="782009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1" idx="5"/>
              <a:endCxn id="69" idx="2"/>
            </p:cNvCxnSpPr>
            <p:nvPr/>
          </p:nvCxnSpPr>
          <p:spPr>
            <a:xfrm>
              <a:off x="3882885" y="5727626"/>
              <a:ext cx="1317102" cy="358675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0" idx="6"/>
              <a:endCxn id="68" idx="2"/>
            </p:cNvCxnSpPr>
            <p:nvPr/>
          </p:nvCxnSpPr>
          <p:spPr>
            <a:xfrm>
              <a:off x="3909667" y="5239634"/>
              <a:ext cx="1290320" cy="423334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1168386" y="3055233"/>
            <a:ext cx="2060251" cy="948267"/>
            <a:chOff x="1168386" y="3055233"/>
            <a:chExt cx="2060251" cy="948267"/>
          </a:xfrm>
        </p:grpSpPr>
        <p:cxnSp>
          <p:nvCxnSpPr>
            <p:cNvPr id="73" name="Straight Connector 72"/>
            <p:cNvCxnSpPr>
              <a:endCxn id="8" idx="2"/>
            </p:cNvCxnSpPr>
            <p:nvPr/>
          </p:nvCxnSpPr>
          <p:spPr>
            <a:xfrm>
              <a:off x="1168386" y="3877730"/>
              <a:ext cx="848135" cy="12577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0" idx="6"/>
              <a:endCxn id="11" idx="1"/>
            </p:cNvCxnSpPr>
            <p:nvPr/>
          </p:nvCxnSpPr>
          <p:spPr>
            <a:xfrm>
              <a:off x="2504200" y="3055233"/>
              <a:ext cx="724437" cy="21766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12" idx="1"/>
            </p:cNvCxnSpPr>
            <p:nvPr/>
          </p:nvCxnSpPr>
          <p:spPr>
            <a:xfrm>
              <a:off x="1562114" y="3390900"/>
              <a:ext cx="1497189" cy="42940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1200334" y="3078866"/>
            <a:ext cx="2028303" cy="859976"/>
            <a:chOff x="1200334" y="3078866"/>
            <a:chExt cx="2028303" cy="859976"/>
          </a:xfrm>
        </p:grpSpPr>
        <p:cxnSp>
          <p:nvCxnSpPr>
            <p:cNvPr id="85" name="Straight Connector 84"/>
            <p:cNvCxnSpPr>
              <a:endCxn id="8" idx="1"/>
            </p:cNvCxnSpPr>
            <p:nvPr/>
          </p:nvCxnSpPr>
          <p:spPr>
            <a:xfrm>
              <a:off x="1471267" y="3429000"/>
              <a:ext cx="572036" cy="509842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12" idx="0"/>
            </p:cNvCxnSpPr>
            <p:nvPr/>
          </p:nvCxnSpPr>
          <p:spPr>
            <a:xfrm>
              <a:off x="2423767" y="3078866"/>
              <a:ext cx="700194" cy="714661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" idx="6"/>
              <a:endCxn id="11" idx="3"/>
            </p:cNvCxnSpPr>
            <p:nvPr/>
          </p:nvCxnSpPr>
          <p:spPr>
            <a:xfrm flipV="1">
              <a:off x="1200334" y="3402218"/>
              <a:ext cx="2028303" cy="431949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1173552" y="3088491"/>
            <a:ext cx="2184401" cy="850351"/>
            <a:chOff x="1173552" y="3088491"/>
            <a:chExt cx="2184401" cy="850351"/>
          </a:xfrm>
        </p:grpSpPr>
        <p:cxnSp>
          <p:nvCxnSpPr>
            <p:cNvPr id="97" name="Straight Connector 96"/>
            <p:cNvCxnSpPr>
              <a:stCxn id="11" idx="5"/>
              <a:endCxn id="12" idx="7"/>
            </p:cNvCxnSpPr>
            <p:nvPr/>
          </p:nvCxnSpPr>
          <p:spPr>
            <a:xfrm flipH="1">
              <a:off x="3188619" y="3402218"/>
              <a:ext cx="169334" cy="41809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" idx="7"/>
            </p:cNvCxnSpPr>
            <p:nvPr/>
          </p:nvCxnSpPr>
          <p:spPr>
            <a:xfrm flipH="1">
              <a:off x="1173552" y="3429000"/>
              <a:ext cx="218753" cy="34050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endCxn id="8" idx="7"/>
            </p:cNvCxnSpPr>
            <p:nvPr/>
          </p:nvCxnSpPr>
          <p:spPr>
            <a:xfrm flipH="1">
              <a:off x="2172619" y="3088491"/>
              <a:ext cx="227220" cy="85035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7" name="TextBox 126"/>
          <p:cNvSpPr txBox="1"/>
          <p:nvPr/>
        </p:nvSpPr>
        <p:spPr>
          <a:xfrm>
            <a:off x="3945467" y="2929467"/>
            <a:ext cx="4927600" cy="1200328"/>
          </a:xfrm>
          <a:prstGeom prst="rect">
            <a:avLst/>
          </a:prstGeom>
          <a:noFill/>
          <a:ln>
            <a:solidFill>
              <a:srgbClr val="A90B0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is a strategy for cut player, </a:t>
            </a:r>
            <a:r>
              <a:rPr lang="en-US" sz="2400" dirty="0" err="1" smtClean="0"/>
              <a:t>s.t.</a:t>
            </a: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en-US" sz="2400" dirty="0" smtClean="0"/>
              <a:t>fter O(log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n) iterations, we get an expander!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727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14123" y="1320800"/>
            <a:ext cx="4267199" cy="28109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99065" y="1557867"/>
            <a:ext cx="1135591" cy="213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40657" y="1574799"/>
            <a:ext cx="1049866" cy="21674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734714" y="235419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529649" y="326858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124181" y="31614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93515" y="1880059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2716" y="18745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156183" y="26759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53457" y="1897094"/>
            <a:ext cx="1066800" cy="389476"/>
          </a:xfrm>
          <a:custGeom>
            <a:avLst/>
            <a:gdLst>
              <a:gd name="connsiteX0" fmla="*/ 0 w 1066800"/>
              <a:gd name="connsiteY0" fmla="*/ 84106 h 389476"/>
              <a:gd name="connsiteX1" fmla="*/ 321733 w 1066800"/>
              <a:gd name="connsiteY1" fmla="*/ 388906 h 389476"/>
              <a:gd name="connsiteX2" fmla="*/ 609600 w 1066800"/>
              <a:gd name="connsiteY2" fmla="*/ 16373 h 389476"/>
              <a:gd name="connsiteX3" fmla="*/ 1066800 w 1066800"/>
              <a:gd name="connsiteY3" fmla="*/ 101039 h 38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389476">
                <a:moveTo>
                  <a:pt x="0" y="84106"/>
                </a:moveTo>
                <a:cubicBezTo>
                  <a:pt x="110066" y="242150"/>
                  <a:pt x="220133" y="400195"/>
                  <a:pt x="321733" y="388906"/>
                </a:cubicBezTo>
                <a:cubicBezTo>
                  <a:pt x="423333" y="377617"/>
                  <a:pt x="485422" y="64351"/>
                  <a:pt x="609600" y="16373"/>
                </a:cubicBezTo>
                <a:cubicBezTo>
                  <a:pt x="733778" y="-31605"/>
                  <a:pt x="900289" y="34717"/>
                  <a:pt x="1066800" y="101039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427367">
            <a:off x="3890945" y="2650438"/>
            <a:ext cx="2307221" cy="134297"/>
          </a:xfrm>
          <a:custGeom>
            <a:avLst/>
            <a:gdLst>
              <a:gd name="connsiteX0" fmla="*/ 0 w 2269067"/>
              <a:gd name="connsiteY0" fmla="*/ 50800 h 220393"/>
              <a:gd name="connsiteX1" fmla="*/ 203200 w 2269067"/>
              <a:gd name="connsiteY1" fmla="*/ 220134 h 220393"/>
              <a:gd name="connsiteX2" fmla="*/ 592667 w 2269067"/>
              <a:gd name="connsiteY2" fmla="*/ 16934 h 220393"/>
              <a:gd name="connsiteX3" fmla="*/ 880533 w 2269067"/>
              <a:gd name="connsiteY3" fmla="*/ 186267 h 220393"/>
              <a:gd name="connsiteX4" fmla="*/ 1490133 w 2269067"/>
              <a:gd name="connsiteY4" fmla="*/ 33867 h 220393"/>
              <a:gd name="connsiteX5" fmla="*/ 2015067 w 2269067"/>
              <a:gd name="connsiteY5" fmla="*/ 101600 h 220393"/>
              <a:gd name="connsiteX6" fmla="*/ 2269067 w 2269067"/>
              <a:gd name="connsiteY6" fmla="*/ 0 h 22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9067" h="220393">
                <a:moveTo>
                  <a:pt x="0" y="50800"/>
                </a:moveTo>
                <a:cubicBezTo>
                  <a:pt x="52211" y="138289"/>
                  <a:pt x="104422" y="225778"/>
                  <a:pt x="203200" y="220134"/>
                </a:cubicBezTo>
                <a:cubicBezTo>
                  <a:pt x="301978" y="214490"/>
                  <a:pt x="479778" y="22578"/>
                  <a:pt x="592667" y="16934"/>
                </a:cubicBezTo>
                <a:cubicBezTo>
                  <a:pt x="705556" y="11290"/>
                  <a:pt x="730955" y="183445"/>
                  <a:pt x="880533" y="186267"/>
                </a:cubicBezTo>
                <a:cubicBezTo>
                  <a:pt x="1030111" y="189089"/>
                  <a:pt x="1301044" y="47978"/>
                  <a:pt x="1490133" y="33867"/>
                </a:cubicBezTo>
                <a:cubicBezTo>
                  <a:pt x="1679222" y="19756"/>
                  <a:pt x="1885245" y="107244"/>
                  <a:pt x="2015067" y="101600"/>
                </a:cubicBezTo>
                <a:cubicBezTo>
                  <a:pt x="2144889" y="95956"/>
                  <a:pt x="2206978" y="47978"/>
                  <a:pt x="2269067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317990" y="3182007"/>
            <a:ext cx="1286933" cy="173233"/>
          </a:xfrm>
          <a:custGeom>
            <a:avLst/>
            <a:gdLst>
              <a:gd name="connsiteX0" fmla="*/ 0 w 1286933"/>
              <a:gd name="connsiteY0" fmla="*/ 86120 h 173233"/>
              <a:gd name="connsiteX1" fmla="*/ 423333 w 1286933"/>
              <a:gd name="connsiteY1" fmla="*/ 170786 h 173233"/>
              <a:gd name="connsiteX2" fmla="*/ 1016000 w 1286933"/>
              <a:gd name="connsiteY2" fmla="*/ 1453 h 173233"/>
              <a:gd name="connsiteX3" fmla="*/ 1286933 w 1286933"/>
              <a:gd name="connsiteY3" fmla="*/ 103053 h 1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933" h="173233">
                <a:moveTo>
                  <a:pt x="0" y="86120"/>
                </a:moveTo>
                <a:cubicBezTo>
                  <a:pt x="127000" y="135508"/>
                  <a:pt x="254000" y="184897"/>
                  <a:pt x="423333" y="170786"/>
                </a:cubicBezTo>
                <a:cubicBezTo>
                  <a:pt x="592666" y="156675"/>
                  <a:pt x="872067" y="12742"/>
                  <a:pt x="1016000" y="1453"/>
                </a:cubicBezTo>
                <a:cubicBezTo>
                  <a:pt x="1159933" y="-9836"/>
                  <a:pt x="1223433" y="46608"/>
                  <a:pt x="1286933" y="103053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Expander into Graph</a:t>
            </a:r>
            <a:endParaRPr lang="en-US" dirty="0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78" y="1339848"/>
            <a:ext cx="266700" cy="2667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87867" y="2878667"/>
            <a:ext cx="2387600" cy="1371600"/>
            <a:chOff x="287867" y="2878667"/>
            <a:chExt cx="2387600" cy="1371600"/>
          </a:xfrm>
        </p:grpSpPr>
        <p:sp>
          <p:nvSpPr>
            <p:cNvPr id="21" name="Oval 20"/>
            <p:cNvSpPr/>
            <p:nvPr/>
          </p:nvSpPr>
          <p:spPr>
            <a:xfrm>
              <a:off x="287867" y="2878667"/>
              <a:ext cx="2387600" cy="1371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69851" y="321779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618120" y="391205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839185" y="3889579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262518" y="2997658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872120" y="305985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261587" y="355645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5949" y="3098799"/>
            <a:ext cx="1435638" cy="904694"/>
            <a:chOff x="825949" y="3098799"/>
            <a:chExt cx="1435638" cy="904694"/>
          </a:xfrm>
        </p:grpSpPr>
        <p:cxnSp>
          <p:nvCxnSpPr>
            <p:cNvPr id="30" name="Straight Connector 29"/>
            <p:cNvCxnSpPr>
              <a:endCxn id="23" idx="2"/>
            </p:cNvCxnSpPr>
            <p:nvPr/>
          </p:nvCxnSpPr>
          <p:spPr>
            <a:xfrm>
              <a:off x="1032933" y="3979333"/>
              <a:ext cx="585187" cy="24160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6" idx="2"/>
            </p:cNvCxnSpPr>
            <p:nvPr/>
          </p:nvCxnSpPr>
          <p:spPr>
            <a:xfrm>
              <a:off x="1439333" y="3098799"/>
              <a:ext cx="432787" cy="52494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2" idx="5"/>
              <a:endCxn id="27" idx="2"/>
            </p:cNvCxnSpPr>
            <p:nvPr/>
          </p:nvCxnSpPr>
          <p:spPr>
            <a:xfrm>
              <a:off x="825949" y="3373891"/>
              <a:ext cx="1435638" cy="274002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033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014123" y="1320800"/>
            <a:ext cx="4267199" cy="28109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Expander into Graph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 rot="4583645">
            <a:off x="4330673" y="946668"/>
            <a:ext cx="815475" cy="24219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4722684">
            <a:off x="4926149" y="1672005"/>
            <a:ext cx="816328" cy="29135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734714" y="235419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529649" y="326858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124181" y="31614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93515" y="1880059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2716" y="18745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156183" y="26759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78" y="1339848"/>
            <a:ext cx="266700" cy="26670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4453457" y="1897094"/>
            <a:ext cx="1066800" cy="389476"/>
          </a:xfrm>
          <a:custGeom>
            <a:avLst/>
            <a:gdLst>
              <a:gd name="connsiteX0" fmla="*/ 0 w 1066800"/>
              <a:gd name="connsiteY0" fmla="*/ 84106 h 389476"/>
              <a:gd name="connsiteX1" fmla="*/ 321733 w 1066800"/>
              <a:gd name="connsiteY1" fmla="*/ 388906 h 389476"/>
              <a:gd name="connsiteX2" fmla="*/ 609600 w 1066800"/>
              <a:gd name="connsiteY2" fmla="*/ 16373 h 389476"/>
              <a:gd name="connsiteX3" fmla="*/ 1066800 w 1066800"/>
              <a:gd name="connsiteY3" fmla="*/ 101039 h 38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389476">
                <a:moveTo>
                  <a:pt x="0" y="84106"/>
                </a:moveTo>
                <a:cubicBezTo>
                  <a:pt x="110066" y="242150"/>
                  <a:pt x="220133" y="400195"/>
                  <a:pt x="321733" y="388906"/>
                </a:cubicBezTo>
                <a:cubicBezTo>
                  <a:pt x="423333" y="377617"/>
                  <a:pt x="485422" y="64351"/>
                  <a:pt x="609600" y="16373"/>
                </a:cubicBezTo>
                <a:cubicBezTo>
                  <a:pt x="733778" y="-31605"/>
                  <a:pt x="900289" y="34717"/>
                  <a:pt x="1066800" y="101039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427367">
            <a:off x="3890945" y="2650438"/>
            <a:ext cx="2307221" cy="134297"/>
          </a:xfrm>
          <a:custGeom>
            <a:avLst/>
            <a:gdLst>
              <a:gd name="connsiteX0" fmla="*/ 0 w 2269067"/>
              <a:gd name="connsiteY0" fmla="*/ 50800 h 220393"/>
              <a:gd name="connsiteX1" fmla="*/ 203200 w 2269067"/>
              <a:gd name="connsiteY1" fmla="*/ 220134 h 220393"/>
              <a:gd name="connsiteX2" fmla="*/ 592667 w 2269067"/>
              <a:gd name="connsiteY2" fmla="*/ 16934 h 220393"/>
              <a:gd name="connsiteX3" fmla="*/ 880533 w 2269067"/>
              <a:gd name="connsiteY3" fmla="*/ 186267 h 220393"/>
              <a:gd name="connsiteX4" fmla="*/ 1490133 w 2269067"/>
              <a:gd name="connsiteY4" fmla="*/ 33867 h 220393"/>
              <a:gd name="connsiteX5" fmla="*/ 2015067 w 2269067"/>
              <a:gd name="connsiteY5" fmla="*/ 101600 h 220393"/>
              <a:gd name="connsiteX6" fmla="*/ 2269067 w 2269067"/>
              <a:gd name="connsiteY6" fmla="*/ 0 h 22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9067" h="220393">
                <a:moveTo>
                  <a:pt x="0" y="50800"/>
                </a:moveTo>
                <a:cubicBezTo>
                  <a:pt x="52211" y="138289"/>
                  <a:pt x="104422" y="225778"/>
                  <a:pt x="203200" y="220134"/>
                </a:cubicBezTo>
                <a:cubicBezTo>
                  <a:pt x="301978" y="214490"/>
                  <a:pt x="479778" y="22578"/>
                  <a:pt x="592667" y="16934"/>
                </a:cubicBezTo>
                <a:cubicBezTo>
                  <a:pt x="705556" y="11290"/>
                  <a:pt x="730955" y="183445"/>
                  <a:pt x="880533" y="186267"/>
                </a:cubicBezTo>
                <a:cubicBezTo>
                  <a:pt x="1030111" y="189089"/>
                  <a:pt x="1301044" y="47978"/>
                  <a:pt x="1490133" y="33867"/>
                </a:cubicBezTo>
                <a:cubicBezTo>
                  <a:pt x="1679222" y="19756"/>
                  <a:pt x="1885245" y="107244"/>
                  <a:pt x="2015067" y="101600"/>
                </a:cubicBezTo>
                <a:cubicBezTo>
                  <a:pt x="2144889" y="95956"/>
                  <a:pt x="2206978" y="47978"/>
                  <a:pt x="2269067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317990" y="3182007"/>
            <a:ext cx="1286933" cy="173233"/>
          </a:xfrm>
          <a:custGeom>
            <a:avLst/>
            <a:gdLst>
              <a:gd name="connsiteX0" fmla="*/ 0 w 1286933"/>
              <a:gd name="connsiteY0" fmla="*/ 86120 h 173233"/>
              <a:gd name="connsiteX1" fmla="*/ 423333 w 1286933"/>
              <a:gd name="connsiteY1" fmla="*/ 170786 h 173233"/>
              <a:gd name="connsiteX2" fmla="*/ 1016000 w 1286933"/>
              <a:gd name="connsiteY2" fmla="*/ 1453 h 173233"/>
              <a:gd name="connsiteX3" fmla="*/ 1286933 w 1286933"/>
              <a:gd name="connsiteY3" fmla="*/ 103053 h 1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933" h="173233">
                <a:moveTo>
                  <a:pt x="0" y="86120"/>
                </a:moveTo>
                <a:cubicBezTo>
                  <a:pt x="127000" y="135508"/>
                  <a:pt x="254000" y="184897"/>
                  <a:pt x="423333" y="170786"/>
                </a:cubicBezTo>
                <a:cubicBezTo>
                  <a:pt x="592666" y="156675"/>
                  <a:pt x="872067" y="12742"/>
                  <a:pt x="1016000" y="1453"/>
                </a:cubicBezTo>
                <a:cubicBezTo>
                  <a:pt x="1159933" y="-9836"/>
                  <a:pt x="1223433" y="46608"/>
                  <a:pt x="1286933" y="103053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745165" y="2506133"/>
            <a:ext cx="437358" cy="677334"/>
          </a:xfrm>
          <a:custGeom>
            <a:avLst/>
            <a:gdLst>
              <a:gd name="connsiteX0" fmla="*/ 30958 w 437358"/>
              <a:gd name="connsiteY0" fmla="*/ 0 h 677334"/>
              <a:gd name="connsiteX1" fmla="*/ 30958 w 437358"/>
              <a:gd name="connsiteY1" fmla="*/ 287867 h 677334"/>
              <a:gd name="connsiteX2" fmla="*/ 352692 w 437358"/>
              <a:gd name="connsiteY2" fmla="*/ 440267 h 677334"/>
              <a:gd name="connsiteX3" fmla="*/ 437358 w 437358"/>
              <a:gd name="connsiteY3" fmla="*/ 677334 h 677334"/>
              <a:gd name="connsiteX4" fmla="*/ 437358 w 437358"/>
              <a:gd name="connsiteY4" fmla="*/ 677334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358" h="677334">
                <a:moveTo>
                  <a:pt x="30958" y="0"/>
                </a:moveTo>
                <a:cubicBezTo>
                  <a:pt x="4147" y="107244"/>
                  <a:pt x="-22664" y="214489"/>
                  <a:pt x="30958" y="287867"/>
                </a:cubicBezTo>
                <a:cubicBezTo>
                  <a:pt x="84580" y="361245"/>
                  <a:pt x="284959" y="375356"/>
                  <a:pt x="352692" y="440267"/>
                </a:cubicBezTo>
                <a:cubicBezTo>
                  <a:pt x="420425" y="505178"/>
                  <a:pt x="437358" y="677334"/>
                  <a:pt x="437358" y="677334"/>
                </a:cubicBezTo>
                <a:lnTo>
                  <a:pt x="437358" y="677334"/>
                </a:lnTo>
              </a:path>
            </a:pathLst>
          </a:custGeom>
          <a:ln>
            <a:solidFill>
              <a:srgbClr val="A90B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68790" y="2065867"/>
            <a:ext cx="1338434" cy="1236133"/>
          </a:xfrm>
          <a:custGeom>
            <a:avLst/>
            <a:gdLst>
              <a:gd name="connsiteX0" fmla="*/ 0 w 1338434"/>
              <a:gd name="connsiteY0" fmla="*/ 0 h 1236133"/>
              <a:gd name="connsiteX1" fmla="*/ 558800 w 1338434"/>
              <a:gd name="connsiteY1" fmla="*/ 914400 h 1236133"/>
              <a:gd name="connsiteX2" fmla="*/ 1270000 w 1338434"/>
              <a:gd name="connsiteY2" fmla="*/ 965200 h 1236133"/>
              <a:gd name="connsiteX3" fmla="*/ 1270000 w 1338434"/>
              <a:gd name="connsiteY3" fmla="*/ 1236133 h 123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8434" h="1236133">
                <a:moveTo>
                  <a:pt x="0" y="0"/>
                </a:moveTo>
                <a:cubicBezTo>
                  <a:pt x="173566" y="376766"/>
                  <a:pt x="347133" y="753533"/>
                  <a:pt x="558800" y="914400"/>
                </a:cubicBezTo>
                <a:cubicBezTo>
                  <a:pt x="770467" y="1075267"/>
                  <a:pt x="1151467" y="911578"/>
                  <a:pt x="1270000" y="965200"/>
                </a:cubicBezTo>
                <a:cubicBezTo>
                  <a:pt x="1388533" y="1018822"/>
                  <a:pt x="1329266" y="1127477"/>
                  <a:pt x="1270000" y="1236133"/>
                </a:cubicBezTo>
              </a:path>
            </a:pathLst>
          </a:custGeom>
          <a:ln>
            <a:solidFill>
              <a:srgbClr val="A90B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689590" y="2015067"/>
            <a:ext cx="524933" cy="711200"/>
          </a:xfrm>
          <a:custGeom>
            <a:avLst/>
            <a:gdLst>
              <a:gd name="connsiteX0" fmla="*/ 0 w 524933"/>
              <a:gd name="connsiteY0" fmla="*/ 0 h 711200"/>
              <a:gd name="connsiteX1" fmla="*/ 186267 w 524933"/>
              <a:gd name="connsiteY1" fmla="*/ 67733 h 711200"/>
              <a:gd name="connsiteX2" fmla="*/ 203200 w 524933"/>
              <a:gd name="connsiteY2" fmla="*/ 321733 h 711200"/>
              <a:gd name="connsiteX3" fmla="*/ 524933 w 524933"/>
              <a:gd name="connsiteY3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933" h="711200">
                <a:moveTo>
                  <a:pt x="0" y="0"/>
                </a:moveTo>
                <a:cubicBezTo>
                  <a:pt x="76200" y="7055"/>
                  <a:pt x="152400" y="14111"/>
                  <a:pt x="186267" y="67733"/>
                </a:cubicBezTo>
                <a:cubicBezTo>
                  <a:pt x="220134" y="121355"/>
                  <a:pt x="146756" y="214488"/>
                  <a:pt x="203200" y="321733"/>
                </a:cubicBezTo>
                <a:cubicBezTo>
                  <a:pt x="259644" y="428978"/>
                  <a:pt x="392288" y="570089"/>
                  <a:pt x="524933" y="711200"/>
                </a:cubicBezTo>
              </a:path>
            </a:pathLst>
          </a:custGeom>
          <a:ln>
            <a:solidFill>
              <a:srgbClr val="A90B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8667" y="4334933"/>
            <a:ext cx="8483600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After O(log</a:t>
            </a:r>
            <a:r>
              <a:rPr lang="en-US" sz="2800" baseline="30000" dirty="0" smtClean="0"/>
              <a:t>2</a:t>
            </a:r>
            <a:r>
              <a:rPr lang="en-US" sz="2800" dirty="0"/>
              <a:t>k</a:t>
            </a:r>
            <a:r>
              <a:rPr lang="en-US" sz="2800" dirty="0" smtClean="0"/>
              <a:t>) iterations, we get an expander embedded into G.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38668" y="5587999"/>
            <a:ext cx="8483600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A90B0F"/>
                </a:solidFill>
              </a:rPr>
              <a:t>Problem</a:t>
            </a:r>
            <a:r>
              <a:rPr lang="en-US" sz="2800" dirty="0" smtClean="0"/>
              <a:t>: congestion </a:t>
            </a:r>
            <a:r>
              <a:rPr lang="en-US" sz="2800" dirty="0" err="1" smtClean="0"/>
              <a:t>Ω</a:t>
            </a:r>
            <a:r>
              <a:rPr lang="en-US" sz="2800" dirty="0" smtClean="0"/>
              <a:t>(log</a:t>
            </a:r>
            <a:r>
              <a:rPr lang="en-US" sz="2800" baseline="30000" dirty="0" smtClean="0"/>
              <a:t>2</a:t>
            </a:r>
            <a:r>
              <a:rPr lang="en-US" sz="2800" dirty="0"/>
              <a:t>k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7867" y="2878667"/>
            <a:ext cx="2387600" cy="1371600"/>
            <a:chOff x="287867" y="2878667"/>
            <a:chExt cx="2387600" cy="1371600"/>
          </a:xfrm>
        </p:grpSpPr>
        <p:sp>
          <p:nvSpPr>
            <p:cNvPr id="4" name="Oval 3"/>
            <p:cNvSpPr/>
            <p:nvPr/>
          </p:nvSpPr>
          <p:spPr>
            <a:xfrm>
              <a:off x="287867" y="2878667"/>
              <a:ext cx="2387600" cy="1371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69851" y="321779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1618120" y="391205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839185" y="3889579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262518" y="2997658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872120" y="305985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261587" y="355645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5949" y="3098799"/>
            <a:ext cx="1435638" cy="904694"/>
            <a:chOff x="825949" y="3098799"/>
            <a:chExt cx="1435638" cy="904694"/>
          </a:xfrm>
        </p:grpSpPr>
        <p:cxnSp>
          <p:nvCxnSpPr>
            <p:cNvPr id="30" name="Straight Connector 29"/>
            <p:cNvCxnSpPr>
              <a:endCxn id="24" idx="2"/>
            </p:cNvCxnSpPr>
            <p:nvPr/>
          </p:nvCxnSpPr>
          <p:spPr>
            <a:xfrm>
              <a:off x="1032933" y="3979333"/>
              <a:ext cx="585187" cy="24160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7" idx="2"/>
            </p:cNvCxnSpPr>
            <p:nvPr/>
          </p:nvCxnSpPr>
          <p:spPr>
            <a:xfrm>
              <a:off x="1439333" y="3098799"/>
              <a:ext cx="432787" cy="52494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3" idx="5"/>
              <a:endCxn id="28" idx="2"/>
            </p:cNvCxnSpPr>
            <p:nvPr/>
          </p:nvCxnSpPr>
          <p:spPr>
            <a:xfrm>
              <a:off x="825949" y="3373891"/>
              <a:ext cx="1435638" cy="274002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61291" y="3180539"/>
            <a:ext cx="1527078" cy="735822"/>
            <a:chOff x="761291" y="3180539"/>
            <a:chExt cx="1527078" cy="735822"/>
          </a:xfrm>
        </p:grpSpPr>
        <p:cxnSp>
          <p:nvCxnSpPr>
            <p:cNvPr id="38" name="Straight Connector 37"/>
            <p:cNvCxnSpPr>
              <a:stCxn id="23" idx="4"/>
              <a:endCxn id="25" idx="1"/>
            </p:cNvCxnSpPr>
            <p:nvPr/>
          </p:nvCxnSpPr>
          <p:spPr>
            <a:xfrm>
              <a:off x="761291" y="3400673"/>
              <a:ext cx="104676" cy="515688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24" idx="0"/>
            </p:cNvCxnSpPr>
            <p:nvPr/>
          </p:nvCxnSpPr>
          <p:spPr>
            <a:xfrm>
              <a:off x="1387825" y="3180539"/>
              <a:ext cx="321735" cy="731514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28" idx="1"/>
            </p:cNvCxnSpPr>
            <p:nvPr/>
          </p:nvCxnSpPr>
          <p:spPr>
            <a:xfrm>
              <a:off x="2031291" y="3180539"/>
              <a:ext cx="257078" cy="402696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059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2" grpId="0" animBg="1"/>
      <p:bldP spid="14" grpId="0" animBg="1"/>
      <p:bldP spid="19" grpId="0" animBg="1"/>
      <p:bldP spid="20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333"/>
            <a:ext cx="8229600" cy="54162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Idea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Rao</a:t>
            </a:r>
            <a:r>
              <a:rPr lang="en-US" dirty="0" smtClean="0">
                <a:solidFill>
                  <a:srgbClr val="008000"/>
                </a:solidFill>
              </a:rPr>
              <a:t> Zhou ‘06]</a:t>
            </a:r>
            <a:r>
              <a:rPr lang="en-US" dirty="0" smtClean="0"/>
              <a:t>:</a:t>
            </a:r>
          </a:p>
          <a:p>
            <a:r>
              <a:rPr lang="en-US" dirty="0" smtClean="0"/>
              <a:t>Split G into graphs G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G</a:t>
            </a:r>
            <a:r>
              <a:rPr lang="en-US" baseline="-25000" dirty="0" err="1" smtClean="0"/>
              <a:t>h</a:t>
            </a:r>
            <a:r>
              <a:rPr lang="en-US" dirty="0"/>
              <a:t> </a:t>
            </a:r>
            <a:r>
              <a:rPr lang="en-US" dirty="0" smtClean="0"/>
              <a:t>using algorithm of </a:t>
            </a: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Karger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fr-FR" dirty="0" smtClean="0">
                <a:solidFill>
                  <a:srgbClr val="008000"/>
                </a:solidFill>
              </a:rPr>
              <a:t>’</a:t>
            </a:r>
            <a:r>
              <a:rPr lang="en-US" dirty="0" smtClean="0">
                <a:solidFill>
                  <a:srgbClr val="008000"/>
                </a:solidFill>
              </a:rPr>
              <a:t>93]</a:t>
            </a:r>
            <a:r>
              <a:rPr lang="en-US" baseline="-25000" dirty="0" smtClean="0"/>
              <a:t> </a:t>
            </a:r>
          </a:p>
          <a:p>
            <a:pPr lvl="1"/>
            <a:r>
              <a:rPr lang="en-US" dirty="0" smtClean="0"/>
              <a:t>V(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)=V(G) for all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Every edge of G belongs to at most one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 well-linked for the terminals</a:t>
            </a:r>
          </a:p>
          <a:p>
            <a:pPr lvl="1"/>
            <a:r>
              <a:rPr lang="en-US" dirty="0" smtClean="0"/>
              <a:t>h=O(log</a:t>
            </a:r>
            <a:r>
              <a:rPr lang="en-US" baseline="30000" dirty="0" smtClean="0"/>
              <a:t>2</a:t>
            </a:r>
            <a:r>
              <a:rPr lang="en-US" dirty="0" smtClean="0"/>
              <a:t>k)</a:t>
            </a:r>
          </a:p>
          <a:p>
            <a:r>
              <a:rPr lang="en-US" dirty="0" smtClean="0"/>
              <a:t>Run the cut-matching game. Use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 to route flow in iteration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504D"/>
                </a:solidFill>
              </a:rPr>
              <a:t>Problem</a:t>
            </a:r>
            <a:r>
              <a:rPr lang="en-US" dirty="0" smtClean="0"/>
              <a:t>: Can only do it if min-cut in G is </a:t>
            </a:r>
            <a:r>
              <a:rPr lang="en-US" dirty="0" err="1"/>
              <a:t>Ω</a:t>
            </a:r>
            <a:r>
              <a:rPr lang="en-US" dirty="0"/>
              <a:t>(</a:t>
            </a:r>
            <a:r>
              <a:rPr lang="en-US" dirty="0" smtClean="0"/>
              <a:t>log</a:t>
            </a:r>
            <a:r>
              <a:rPr lang="en-US" baseline="30000" dirty="0" smtClean="0"/>
              <a:t>5</a:t>
            </a:r>
            <a:r>
              <a:rPr lang="en-US" dirty="0" smtClean="0"/>
              <a:t>n)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[Andrews ‘10] </a:t>
            </a:r>
            <a:r>
              <a:rPr lang="en-US" dirty="0" smtClean="0"/>
              <a:t>adapted this to general graphs, with congestion poly(log log n)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9705"/>
            <a:ext cx="8229600" cy="1143000"/>
          </a:xfrm>
        </p:spPr>
        <p:txBody>
          <a:bodyPr/>
          <a:lstStyle/>
          <a:p>
            <a:r>
              <a:rPr lang="en-US" dirty="0" smtClean="0"/>
              <a:t>Getting a Constant Congestion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1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28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Input</a:t>
            </a:r>
            <a:r>
              <a:rPr lang="en-US" dirty="0" smtClean="0"/>
              <a:t>: Graph G, source-sink pairs (s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k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Goal</a:t>
            </a:r>
            <a:r>
              <a:rPr lang="en-US" dirty="0" smtClean="0"/>
              <a:t>: Route as many pairs as possible; minimize </a:t>
            </a:r>
            <a:r>
              <a:rPr lang="en-US" dirty="0" smtClean="0">
                <a:solidFill>
                  <a:srgbClr val="FF0000"/>
                </a:solidFill>
              </a:rPr>
              <a:t>edge congestion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534658" y="412803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534658" y="479202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648068" y="476662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39601" y="411039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34388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034388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168205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168205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5"/>
            <a:endCxn id="4" idx="1"/>
          </p:cNvCxnSpPr>
          <p:nvPr/>
        </p:nvCxnSpPr>
        <p:spPr>
          <a:xfrm>
            <a:off x="1190486" y="3848025"/>
            <a:ext cx="370954" cy="306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  <a:endCxn id="4" idx="4"/>
          </p:cNvCxnSpPr>
          <p:nvPr/>
        </p:nvCxnSpPr>
        <p:spPr>
          <a:xfrm flipV="1">
            <a:off x="1626098" y="4310911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39044" y="4282727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4" idx="6"/>
          </p:cNvCxnSpPr>
          <p:nvPr/>
        </p:nvCxnSpPr>
        <p:spPr>
          <a:xfrm flipH="1">
            <a:off x="1717538" y="4201830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15845" y="4871682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5" idx="3"/>
          </p:cNvCxnSpPr>
          <p:nvPr/>
        </p:nvCxnSpPr>
        <p:spPr>
          <a:xfrm flipV="1">
            <a:off x="1190486" y="4948123"/>
            <a:ext cx="370954" cy="375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7"/>
            <a:endCxn id="10" idx="3"/>
          </p:cNvCxnSpPr>
          <p:nvPr/>
        </p:nvCxnSpPr>
        <p:spPr>
          <a:xfrm flipV="1">
            <a:off x="2795699" y="3848025"/>
            <a:ext cx="399288" cy="289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1" idx="1"/>
          </p:cNvCxnSpPr>
          <p:nvPr/>
        </p:nvCxnSpPr>
        <p:spPr>
          <a:xfrm>
            <a:off x="2816088" y="4923294"/>
            <a:ext cx="378899" cy="400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3577167"/>
            <a:ext cx="292100" cy="2286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5444067"/>
            <a:ext cx="266700" cy="3048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5469467"/>
            <a:ext cx="3048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445933"/>
            <a:ext cx="279400" cy="3048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3" y="3845983"/>
            <a:ext cx="304800" cy="2413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740150"/>
            <a:ext cx="279400" cy="317500"/>
          </a:xfrm>
          <a:prstGeom prst="rect">
            <a:avLst/>
          </a:prstGeom>
        </p:spPr>
      </p:pic>
      <p:cxnSp>
        <p:nvCxnSpPr>
          <p:cNvPr id="26" name="Straight Connector 25"/>
          <p:cNvCxnSpPr>
            <a:stCxn id="6" idx="3"/>
          </p:cNvCxnSpPr>
          <p:nvPr/>
        </p:nvCxnSpPr>
        <p:spPr>
          <a:xfrm flipH="1" flipV="1">
            <a:off x="1715846" y="4922482"/>
            <a:ext cx="959004" cy="2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559300" y="3556000"/>
            <a:ext cx="3314700" cy="7747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81413"/>
                </a:solidFill>
              </a:rPr>
              <a:t>Edge congestion: 2</a:t>
            </a:r>
          </a:p>
        </p:txBody>
      </p:sp>
    </p:spTree>
    <p:extLst>
      <p:ext uri="{BB962C8B-B14F-4D97-AF65-F5344CB8AC3E}">
        <p14:creationId xmlns:p14="http://schemas.microsoft.com/office/powerpoint/2010/main" val="377423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77034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169330" y="982133"/>
            <a:ext cx="4267199" cy="29802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14143" y="22860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83741" y="13208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67475" y="14224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1762464">
            <a:off x="976542" y="2989652"/>
            <a:ext cx="1430469" cy="83541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35211" y="3064933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40273" y="1659466"/>
            <a:ext cx="1540933" cy="9821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889921" y="21171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752589" y="33871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296322" y="327998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651922" y="1372059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091256" y="160358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3853256" y="248965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25" y="2347381"/>
            <a:ext cx="266700" cy="266700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74134" y="71442"/>
            <a:ext cx="8229600" cy="876825"/>
          </a:xfrm>
        </p:spPr>
        <p:txBody>
          <a:bodyPr/>
          <a:lstStyle/>
          <a:p>
            <a:r>
              <a:rPr lang="en-US" dirty="0" smtClean="0"/>
              <a:t>Embedding an Expander into 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132" y="4047067"/>
            <a:ext cx="8500534" cy="2692400"/>
          </a:xfrm>
          <a:prstGeom prst="rect">
            <a:avLst/>
          </a:prstGeom>
          <a:noFill/>
          <a:ln>
            <a:solidFill>
              <a:srgbClr val="AC0D1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AC0D11"/>
                </a:solidFill>
              </a:rPr>
              <a:t>Expander vertex</a:t>
            </a:r>
            <a:r>
              <a:rPr lang="en-US" sz="2800" dirty="0" smtClean="0"/>
              <a:t>            connected component in G containing the terminal</a:t>
            </a:r>
          </a:p>
          <a:p>
            <a:r>
              <a:rPr lang="en-US" sz="2800" dirty="0" smtClean="0">
                <a:solidFill>
                  <a:srgbClr val="AC0D11"/>
                </a:solidFill>
              </a:rPr>
              <a:t>Expander edge </a:t>
            </a:r>
            <a:r>
              <a:rPr lang="en-US" sz="2800" dirty="0" smtClean="0"/>
              <a:t>             path connecting some pair of vertices in the two components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An edge of G belongs to at most 2 of the components/paths.</a:t>
            </a:r>
          </a:p>
          <a:p>
            <a:endParaRPr lang="en-US" sz="2800" dirty="0"/>
          </a:p>
        </p:txBody>
      </p:sp>
      <p:sp>
        <p:nvSpPr>
          <p:cNvPr id="26" name="Right Arrow 25"/>
          <p:cNvSpPr/>
          <p:nvPr/>
        </p:nvSpPr>
        <p:spPr>
          <a:xfrm>
            <a:off x="2810932" y="4233342"/>
            <a:ext cx="7112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54133" y="1676400"/>
            <a:ext cx="2387600" cy="1371600"/>
            <a:chOff x="1083733" y="4995334"/>
            <a:chExt cx="2387600" cy="1371600"/>
          </a:xfrm>
        </p:grpSpPr>
        <p:sp>
          <p:nvSpPr>
            <p:cNvPr id="50" name="Oval 49"/>
            <p:cNvSpPr/>
            <p:nvPr/>
          </p:nvSpPr>
          <p:spPr>
            <a:xfrm>
              <a:off x="1083733" y="4995334"/>
              <a:ext cx="2387600" cy="1371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1465717" y="533446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413986" y="60287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635051" y="600624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2058384" y="511432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667986" y="51765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057453" y="56731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0" y="5461000"/>
              <a:ext cx="304800" cy="254000"/>
            </a:xfrm>
            <a:prstGeom prst="rect">
              <a:avLst/>
            </a:prstGeom>
          </p:spPr>
        </p:pic>
      </p:grpSp>
      <p:sp>
        <p:nvSpPr>
          <p:cNvPr id="29" name="Right Arrow 28"/>
          <p:cNvSpPr/>
          <p:nvPr/>
        </p:nvSpPr>
        <p:spPr>
          <a:xfrm>
            <a:off x="2709332" y="5096942"/>
            <a:ext cx="7112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4" idx="6"/>
            <a:endCxn id="57" idx="2"/>
          </p:cNvCxnSpPr>
          <p:nvPr/>
        </p:nvCxnSpPr>
        <p:spPr>
          <a:xfrm flipV="1">
            <a:off x="6288331" y="2445626"/>
            <a:ext cx="1239522" cy="333126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845730" y="2460185"/>
            <a:ext cx="1320800" cy="689415"/>
          </a:xfrm>
          <a:custGeom>
            <a:avLst/>
            <a:gdLst>
              <a:gd name="connsiteX0" fmla="*/ 0 w 1320800"/>
              <a:gd name="connsiteY0" fmla="*/ 689415 h 689415"/>
              <a:gd name="connsiteX1" fmla="*/ 287867 w 1320800"/>
              <a:gd name="connsiteY1" fmla="*/ 350748 h 689415"/>
              <a:gd name="connsiteX2" fmla="*/ 711200 w 1320800"/>
              <a:gd name="connsiteY2" fmla="*/ 333815 h 689415"/>
              <a:gd name="connsiteX3" fmla="*/ 1016000 w 1320800"/>
              <a:gd name="connsiteY3" fmla="*/ 12082 h 689415"/>
              <a:gd name="connsiteX4" fmla="*/ 1320800 w 1320800"/>
              <a:gd name="connsiteY4" fmla="*/ 62882 h 689415"/>
              <a:gd name="connsiteX5" fmla="*/ 1320800 w 1320800"/>
              <a:gd name="connsiteY5" fmla="*/ 62882 h 68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689415">
                <a:moveTo>
                  <a:pt x="0" y="689415"/>
                </a:moveTo>
                <a:cubicBezTo>
                  <a:pt x="84667" y="549715"/>
                  <a:pt x="169334" y="410015"/>
                  <a:pt x="287867" y="350748"/>
                </a:cubicBezTo>
                <a:cubicBezTo>
                  <a:pt x="406400" y="291481"/>
                  <a:pt x="589845" y="390259"/>
                  <a:pt x="711200" y="333815"/>
                </a:cubicBezTo>
                <a:cubicBezTo>
                  <a:pt x="832556" y="277371"/>
                  <a:pt x="914400" y="57237"/>
                  <a:pt x="1016000" y="12082"/>
                </a:cubicBezTo>
                <a:cubicBezTo>
                  <a:pt x="1117600" y="-33073"/>
                  <a:pt x="1320800" y="62882"/>
                  <a:pt x="1320800" y="62882"/>
                </a:cubicBezTo>
                <a:lnTo>
                  <a:pt x="1320800" y="62882"/>
                </a:lnTo>
              </a:path>
            </a:pathLst>
          </a:cu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0D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5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2" grpId="0" animBg="1"/>
      <p:bldP spid="31" grpId="0" animBg="1"/>
      <p:bldP spid="24" grpId="0" animBg="1"/>
      <p:bldP spid="2" grpId="0" animBg="1"/>
      <p:bldP spid="3" grpId="0" build="p" animBg="1"/>
      <p:bldP spid="26" grpId="0" animBg="1"/>
      <p:bldP spid="29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169330" y="982133"/>
            <a:ext cx="4267199" cy="29802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14143" y="22860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83741" y="13208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67475" y="14224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35211" y="3064933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762464">
            <a:off x="976542" y="2989652"/>
            <a:ext cx="1430469" cy="83541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40273" y="1659466"/>
            <a:ext cx="1540933" cy="9821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889921" y="21171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752589" y="33871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296322" y="327998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651922" y="1372059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091256" y="160358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3853256" y="248965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25" y="2347381"/>
            <a:ext cx="266700" cy="266700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74134" y="71442"/>
            <a:ext cx="8229600" cy="876825"/>
          </a:xfrm>
        </p:spPr>
        <p:txBody>
          <a:bodyPr/>
          <a:lstStyle/>
          <a:p>
            <a:r>
              <a:rPr lang="en-US" dirty="0" smtClean="0"/>
              <a:t>Embedding an Expander into 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999" y="4487334"/>
            <a:ext cx="8500534" cy="1236133"/>
          </a:xfrm>
          <a:prstGeom prst="rect">
            <a:avLst/>
          </a:prstGeom>
          <a:noFill/>
          <a:ln>
            <a:solidFill>
              <a:srgbClr val="AC0D11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 smtClean="0"/>
              <a:t>Routing on </a:t>
            </a:r>
            <a:r>
              <a:rPr lang="en-US" sz="3200" dirty="0" smtClean="0">
                <a:solidFill>
                  <a:srgbClr val="AC0D11"/>
                </a:solidFill>
              </a:rPr>
              <a:t>vertex-disjoint </a:t>
            </a:r>
            <a:r>
              <a:rPr lang="en-US" sz="3200" dirty="0" smtClean="0"/>
              <a:t>paths in X gives a congestion-2 routing in G!</a:t>
            </a:r>
          </a:p>
          <a:p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554133" y="1676400"/>
            <a:ext cx="2387600" cy="1371600"/>
            <a:chOff x="1083733" y="4995334"/>
            <a:chExt cx="2387600" cy="1371600"/>
          </a:xfrm>
        </p:grpSpPr>
        <p:sp>
          <p:nvSpPr>
            <p:cNvPr id="50" name="Oval 49"/>
            <p:cNvSpPr/>
            <p:nvPr/>
          </p:nvSpPr>
          <p:spPr>
            <a:xfrm>
              <a:off x="1083733" y="4995334"/>
              <a:ext cx="2387600" cy="1371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1465717" y="533446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413986" y="60287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635051" y="600624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2058384" y="511432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667986" y="51765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057453" y="56731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0" y="5461000"/>
              <a:ext cx="304800" cy="25400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>
            <a:stCxn id="51" idx="5"/>
            <a:endCxn id="52" idx="1"/>
          </p:cNvCxnSpPr>
          <p:nvPr/>
        </p:nvCxnSpPr>
        <p:spPr>
          <a:xfrm>
            <a:off x="6092215" y="2171624"/>
            <a:ext cx="818953" cy="56494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6" idx="5"/>
            <a:endCxn id="57" idx="0"/>
          </p:cNvCxnSpPr>
          <p:nvPr/>
        </p:nvCxnSpPr>
        <p:spPr>
          <a:xfrm>
            <a:off x="7294484" y="2013684"/>
            <a:ext cx="324809" cy="340502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57" idx="3"/>
          </p:cNvCxnSpPr>
          <p:nvPr/>
        </p:nvCxnSpPr>
        <p:spPr>
          <a:xfrm flipV="1">
            <a:off x="7040484" y="2510284"/>
            <a:ext cx="514151" cy="282333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439330" y="2438400"/>
            <a:ext cx="1032933" cy="829733"/>
          </a:xfrm>
          <a:custGeom>
            <a:avLst/>
            <a:gdLst>
              <a:gd name="connsiteX0" fmla="*/ 0 w 1032933"/>
              <a:gd name="connsiteY0" fmla="*/ 0 h 829733"/>
              <a:gd name="connsiteX1" fmla="*/ 270933 w 1032933"/>
              <a:gd name="connsiteY1" fmla="*/ 321733 h 829733"/>
              <a:gd name="connsiteX2" fmla="*/ 812800 w 1032933"/>
              <a:gd name="connsiteY2" fmla="*/ 423333 h 829733"/>
              <a:gd name="connsiteX3" fmla="*/ 1032933 w 1032933"/>
              <a:gd name="connsiteY3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3" h="829733">
                <a:moveTo>
                  <a:pt x="0" y="0"/>
                </a:moveTo>
                <a:cubicBezTo>
                  <a:pt x="67733" y="125589"/>
                  <a:pt x="135466" y="251178"/>
                  <a:pt x="270933" y="321733"/>
                </a:cubicBezTo>
                <a:cubicBezTo>
                  <a:pt x="406400" y="392288"/>
                  <a:pt x="685800" y="338666"/>
                  <a:pt x="812800" y="423333"/>
                </a:cubicBezTo>
                <a:cubicBezTo>
                  <a:pt x="939800" y="508000"/>
                  <a:pt x="986366" y="668866"/>
                  <a:pt x="1032933" y="829733"/>
                </a:cubicBezTo>
              </a:path>
            </a:pathLst>
          </a:cu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335863" y="2794000"/>
            <a:ext cx="440359" cy="457200"/>
          </a:xfrm>
          <a:custGeom>
            <a:avLst/>
            <a:gdLst>
              <a:gd name="connsiteX0" fmla="*/ 0 w 440359"/>
              <a:gd name="connsiteY0" fmla="*/ 457200 h 457200"/>
              <a:gd name="connsiteX1" fmla="*/ 406400 w 440359"/>
              <a:gd name="connsiteY1" fmla="*/ 355600 h 457200"/>
              <a:gd name="connsiteX2" fmla="*/ 389467 w 440359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359" h="457200">
                <a:moveTo>
                  <a:pt x="0" y="457200"/>
                </a:moveTo>
                <a:cubicBezTo>
                  <a:pt x="170744" y="444500"/>
                  <a:pt x="341489" y="431800"/>
                  <a:pt x="406400" y="355600"/>
                </a:cubicBezTo>
                <a:cubicBezTo>
                  <a:pt x="471311" y="279400"/>
                  <a:pt x="430389" y="139700"/>
                  <a:pt x="389467" y="0"/>
                </a:cubicBezTo>
              </a:path>
            </a:pathLst>
          </a:cu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523063" y="1845733"/>
            <a:ext cx="806218" cy="745067"/>
          </a:xfrm>
          <a:custGeom>
            <a:avLst/>
            <a:gdLst>
              <a:gd name="connsiteX0" fmla="*/ 643467 w 806218"/>
              <a:gd name="connsiteY0" fmla="*/ 745067 h 745067"/>
              <a:gd name="connsiteX1" fmla="*/ 778934 w 806218"/>
              <a:gd name="connsiteY1" fmla="*/ 287867 h 745067"/>
              <a:gd name="connsiteX2" fmla="*/ 169334 w 806218"/>
              <a:gd name="connsiteY2" fmla="*/ 389467 h 745067"/>
              <a:gd name="connsiteX3" fmla="*/ 0 w 806218"/>
              <a:gd name="connsiteY3" fmla="*/ 0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218" h="745067">
                <a:moveTo>
                  <a:pt x="643467" y="745067"/>
                </a:moveTo>
                <a:cubicBezTo>
                  <a:pt x="750711" y="546100"/>
                  <a:pt x="857956" y="347134"/>
                  <a:pt x="778934" y="287867"/>
                </a:cubicBezTo>
                <a:cubicBezTo>
                  <a:pt x="699912" y="228600"/>
                  <a:pt x="299156" y="437445"/>
                  <a:pt x="169334" y="389467"/>
                </a:cubicBezTo>
                <a:cubicBezTo>
                  <a:pt x="39512" y="341489"/>
                  <a:pt x="19756" y="170744"/>
                  <a:pt x="0" y="0"/>
                </a:cubicBezTo>
              </a:path>
            </a:pathLst>
          </a:cu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99063" y="2269067"/>
            <a:ext cx="423334" cy="277714"/>
          </a:xfrm>
          <a:custGeom>
            <a:avLst/>
            <a:gdLst>
              <a:gd name="connsiteX0" fmla="*/ 0 w 423334"/>
              <a:gd name="connsiteY0" fmla="*/ 0 h 277714"/>
              <a:gd name="connsiteX1" fmla="*/ 84667 w 423334"/>
              <a:gd name="connsiteY1" fmla="*/ 270933 h 277714"/>
              <a:gd name="connsiteX2" fmla="*/ 423334 w 423334"/>
              <a:gd name="connsiteY2" fmla="*/ 169333 h 27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334" h="277714">
                <a:moveTo>
                  <a:pt x="0" y="0"/>
                </a:moveTo>
                <a:cubicBezTo>
                  <a:pt x="7055" y="121355"/>
                  <a:pt x="14111" y="242711"/>
                  <a:pt x="84667" y="270933"/>
                </a:cubicBezTo>
                <a:cubicBezTo>
                  <a:pt x="155223" y="299155"/>
                  <a:pt x="289278" y="234244"/>
                  <a:pt x="423334" y="1693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455330" y="3181510"/>
            <a:ext cx="914400" cy="139380"/>
          </a:xfrm>
          <a:custGeom>
            <a:avLst/>
            <a:gdLst>
              <a:gd name="connsiteX0" fmla="*/ 0 w 914400"/>
              <a:gd name="connsiteY0" fmla="*/ 69690 h 139380"/>
              <a:gd name="connsiteX1" fmla="*/ 423333 w 914400"/>
              <a:gd name="connsiteY1" fmla="*/ 1957 h 139380"/>
              <a:gd name="connsiteX2" fmla="*/ 694267 w 914400"/>
              <a:gd name="connsiteY2" fmla="*/ 137423 h 139380"/>
              <a:gd name="connsiteX3" fmla="*/ 914400 w 914400"/>
              <a:gd name="connsiteY3" fmla="*/ 69690 h 13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39380">
                <a:moveTo>
                  <a:pt x="0" y="69690"/>
                </a:moveTo>
                <a:cubicBezTo>
                  <a:pt x="153811" y="30179"/>
                  <a:pt x="307622" y="-9332"/>
                  <a:pt x="423333" y="1957"/>
                </a:cubicBezTo>
                <a:cubicBezTo>
                  <a:pt x="539044" y="13246"/>
                  <a:pt x="612423" y="126134"/>
                  <a:pt x="694267" y="137423"/>
                </a:cubicBezTo>
                <a:cubicBezTo>
                  <a:pt x="776111" y="148712"/>
                  <a:pt x="845255" y="109201"/>
                  <a:pt x="914400" y="6969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183464" y="2486487"/>
            <a:ext cx="541866" cy="307513"/>
          </a:xfrm>
          <a:custGeom>
            <a:avLst/>
            <a:gdLst>
              <a:gd name="connsiteX0" fmla="*/ 541866 w 541866"/>
              <a:gd name="connsiteY0" fmla="*/ 307513 h 307513"/>
              <a:gd name="connsiteX1" fmla="*/ 389466 w 541866"/>
              <a:gd name="connsiteY1" fmla="*/ 2713 h 307513"/>
              <a:gd name="connsiteX2" fmla="*/ 84666 w 541866"/>
              <a:gd name="connsiteY2" fmla="*/ 155113 h 307513"/>
              <a:gd name="connsiteX3" fmla="*/ 0 w 541866"/>
              <a:gd name="connsiteY3" fmla="*/ 104313 h 30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866" h="307513">
                <a:moveTo>
                  <a:pt x="541866" y="307513"/>
                </a:moveTo>
                <a:cubicBezTo>
                  <a:pt x="503766" y="167813"/>
                  <a:pt x="465666" y="28113"/>
                  <a:pt x="389466" y="2713"/>
                </a:cubicBezTo>
                <a:cubicBezTo>
                  <a:pt x="313266" y="-22687"/>
                  <a:pt x="149577" y="138180"/>
                  <a:pt x="84666" y="155113"/>
                </a:cubicBezTo>
                <a:cubicBezTo>
                  <a:pt x="19755" y="172046"/>
                  <a:pt x="9877" y="138179"/>
                  <a:pt x="0" y="10431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523063" y="1505623"/>
            <a:ext cx="592667" cy="340110"/>
          </a:xfrm>
          <a:custGeom>
            <a:avLst/>
            <a:gdLst>
              <a:gd name="connsiteX0" fmla="*/ 592667 w 592667"/>
              <a:gd name="connsiteY0" fmla="*/ 170777 h 340110"/>
              <a:gd name="connsiteX1" fmla="*/ 287867 w 592667"/>
              <a:gd name="connsiteY1" fmla="*/ 1444 h 340110"/>
              <a:gd name="connsiteX2" fmla="*/ 118534 w 592667"/>
              <a:gd name="connsiteY2" fmla="*/ 255444 h 340110"/>
              <a:gd name="connsiteX3" fmla="*/ 0 w 592667"/>
              <a:gd name="connsiteY3" fmla="*/ 340110 h 34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667" h="340110">
                <a:moveTo>
                  <a:pt x="592667" y="170777"/>
                </a:moveTo>
                <a:cubicBezTo>
                  <a:pt x="479778" y="79055"/>
                  <a:pt x="366889" y="-12667"/>
                  <a:pt x="287867" y="1444"/>
                </a:cubicBezTo>
                <a:cubicBezTo>
                  <a:pt x="208845" y="15555"/>
                  <a:pt x="166512" y="199000"/>
                  <a:pt x="118534" y="255444"/>
                </a:cubicBezTo>
                <a:cubicBezTo>
                  <a:pt x="70556" y="311888"/>
                  <a:pt x="35278" y="325999"/>
                  <a:pt x="0" y="34011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83" y="1993900"/>
            <a:ext cx="139700" cy="177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1765300"/>
            <a:ext cx="114300" cy="2286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824581"/>
            <a:ext cx="139700" cy="1778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84" y="1291181"/>
            <a:ext cx="1143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7" grpId="0" animBg="1"/>
      <p:bldP spid="32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169330" y="982133"/>
            <a:ext cx="4267199" cy="29802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14143" y="22860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83741" y="13208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1762464">
            <a:off x="976542" y="2989652"/>
            <a:ext cx="1430469" cy="83541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67475" y="14224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35211" y="3064933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40273" y="1659466"/>
            <a:ext cx="1540933" cy="9821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889921" y="21171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752589" y="33871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296322" y="327998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651922" y="1372059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091256" y="160358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3853256" y="248965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25" y="2347381"/>
            <a:ext cx="266700" cy="26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132" y="4047067"/>
            <a:ext cx="8500534" cy="2692400"/>
          </a:xfrm>
          <a:prstGeom prst="rect">
            <a:avLst/>
          </a:prstGeom>
          <a:noFill/>
          <a:ln>
            <a:solidFill>
              <a:srgbClr val="AC0D1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AC0D11"/>
                </a:solidFill>
              </a:rPr>
              <a:t>Expander vertex</a:t>
            </a:r>
            <a:r>
              <a:rPr lang="en-US" sz="2800" dirty="0" smtClean="0"/>
              <a:t>            connected component in G containing the terminal</a:t>
            </a:r>
          </a:p>
          <a:p>
            <a:r>
              <a:rPr lang="en-US" sz="2800" dirty="0" smtClean="0">
                <a:solidFill>
                  <a:srgbClr val="AC0D11"/>
                </a:solidFill>
              </a:rPr>
              <a:t>Expander edge </a:t>
            </a:r>
            <a:r>
              <a:rPr lang="en-US" sz="2800" dirty="0" smtClean="0"/>
              <a:t>             path connecting some pair of vertices in the two components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An edge of G belongs to at most 2 of the components/paths.</a:t>
            </a:r>
          </a:p>
          <a:p>
            <a:endParaRPr lang="en-US" sz="2800" dirty="0"/>
          </a:p>
        </p:txBody>
      </p:sp>
      <p:sp>
        <p:nvSpPr>
          <p:cNvPr id="26" name="Right Arrow 25"/>
          <p:cNvSpPr/>
          <p:nvPr/>
        </p:nvSpPr>
        <p:spPr>
          <a:xfrm>
            <a:off x="2810932" y="4233342"/>
            <a:ext cx="7112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709332" y="5096942"/>
            <a:ext cx="7112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45730" y="2460185"/>
            <a:ext cx="1320800" cy="689415"/>
          </a:xfrm>
          <a:custGeom>
            <a:avLst/>
            <a:gdLst>
              <a:gd name="connsiteX0" fmla="*/ 0 w 1320800"/>
              <a:gd name="connsiteY0" fmla="*/ 689415 h 689415"/>
              <a:gd name="connsiteX1" fmla="*/ 287867 w 1320800"/>
              <a:gd name="connsiteY1" fmla="*/ 350748 h 689415"/>
              <a:gd name="connsiteX2" fmla="*/ 711200 w 1320800"/>
              <a:gd name="connsiteY2" fmla="*/ 333815 h 689415"/>
              <a:gd name="connsiteX3" fmla="*/ 1016000 w 1320800"/>
              <a:gd name="connsiteY3" fmla="*/ 12082 h 689415"/>
              <a:gd name="connsiteX4" fmla="*/ 1320800 w 1320800"/>
              <a:gd name="connsiteY4" fmla="*/ 62882 h 689415"/>
              <a:gd name="connsiteX5" fmla="*/ 1320800 w 1320800"/>
              <a:gd name="connsiteY5" fmla="*/ 62882 h 68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689415">
                <a:moveTo>
                  <a:pt x="0" y="689415"/>
                </a:moveTo>
                <a:cubicBezTo>
                  <a:pt x="84667" y="549715"/>
                  <a:pt x="169334" y="410015"/>
                  <a:pt x="287867" y="350748"/>
                </a:cubicBezTo>
                <a:cubicBezTo>
                  <a:pt x="406400" y="291481"/>
                  <a:pt x="589845" y="390259"/>
                  <a:pt x="711200" y="333815"/>
                </a:cubicBezTo>
                <a:cubicBezTo>
                  <a:pt x="832556" y="277371"/>
                  <a:pt x="914400" y="57237"/>
                  <a:pt x="1016000" y="12082"/>
                </a:cubicBezTo>
                <a:cubicBezTo>
                  <a:pt x="1117600" y="-33073"/>
                  <a:pt x="1320800" y="62882"/>
                  <a:pt x="1320800" y="62882"/>
                </a:cubicBezTo>
                <a:lnTo>
                  <a:pt x="1320800" y="62882"/>
                </a:lnTo>
              </a:path>
            </a:pathLst>
          </a:cu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0D11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74134" y="71442"/>
            <a:ext cx="8229600" cy="876825"/>
          </a:xfrm>
        </p:spPr>
        <p:txBody>
          <a:bodyPr/>
          <a:lstStyle/>
          <a:p>
            <a:r>
              <a:rPr lang="en-US" dirty="0" smtClean="0"/>
              <a:t>Embedding an Expander into 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54133" y="1676400"/>
            <a:ext cx="2387600" cy="1371600"/>
            <a:chOff x="1083733" y="4995334"/>
            <a:chExt cx="2387600" cy="1371600"/>
          </a:xfrm>
        </p:grpSpPr>
        <p:sp>
          <p:nvSpPr>
            <p:cNvPr id="50" name="Oval 49"/>
            <p:cNvSpPr/>
            <p:nvPr/>
          </p:nvSpPr>
          <p:spPr>
            <a:xfrm>
              <a:off x="1083733" y="4995334"/>
              <a:ext cx="2387600" cy="1371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1465717" y="533446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413986" y="60287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635051" y="600624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2058384" y="511432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667986" y="51765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057453" y="56731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0" y="5461000"/>
              <a:ext cx="304800" cy="25400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>
            <a:stCxn id="54" idx="6"/>
            <a:endCxn id="57" idx="2"/>
          </p:cNvCxnSpPr>
          <p:nvPr/>
        </p:nvCxnSpPr>
        <p:spPr>
          <a:xfrm flipV="1">
            <a:off x="6288331" y="2445626"/>
            <a:ext cx="1239522" cy="333126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6" y="1934104"/>
            <a:ext cx="8229600" cy="1143000"/>
          </a:xfrm>
        </p:spPr>
        <p:txBody>
          <a:bodyPr/>
          <a:lstStyle/>
          <a:p>
            <a:r>
              <a:rPr lang="en-US" dirty="0" smtClean="0"/>
              <a:t>Embedding an Expander into 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2267" y="3420534"/>
            <a:ext cx="602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C0D11"/>
                </a:solidFill>
              </a:rPr>
              <a:t>Families of Good Vertex Sets</a:t>
            </a:r>
            <a:endParaRPr lang="en-US" sz="2800" dirty="0">
              <a:solidFill>
                <a:srgbClr val="AC0D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2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Vertex Subset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394" y="1443566"/>
            <a:ext cx="4097869" cy="24384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51" y="2885023"/>
            <a:ext cx="266700" cy="266700"/>
          </a:xfrm>
          <a:prstGeom prst="rect">
            <a:avLst/>
          </a:prstGeom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2084254" y="3497196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389987" y="3387128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22921" y="350566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728654" y="3437928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846255" y="3488728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051320" y="326859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9667" y="1591734"/>
            <a:ext cx="2616199" cy="1011765"/>
            <a:chOff x="1117600" y="1591735"/>
            <a:chExt cx="2218266" cy="711200"/>
          </a:xfrm>
        </p:grpSpPr>
        <p:sp>
          <p:nvSpPr>
            <p:cNvPr id="20" name="Oval 19"/>
            <p:cNvSpPr/>
            <p:nvPr/>
          </p:nvSpPr>
          <p:spPr>
            <a:xfrm>
              <a:off x="1117600" y="1591735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202" y="1775510"/>
              <a:ext cx="215900" cy="266700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521200" y="1591733"/>
            <a:ext cx="4182533" cy="2677656"/>
          </a:xfrm>
          <a:prstGeom prst="rect">
            <a:avLst/>
          </a:prstGeom>
          <a:noFill/>
          <a:ln w="38100">
            <a:solidFill>
              <a:srgbClr val="AC0D1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 is a good vertex subset </a:t>
            </a:r>
            <a:r>
              <a:rPr lang="en-US" sz="2800" dirty="0" err="1" smtClean="0"/>
              <a:t>iff</a:t>
            </a:r>
            <a:r>
              <a:rPr lang="en-US" sz="28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 contains no terminals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k/</a:t>
            </a:r>
            <a:r>
              <a:rPr lang="en-US" sz="2800" dirty="0" err="1" smtClean="0"/>
              <a:t>polylog</a:t>
            </a:r>
            <a:r>
              <a:rPr lang="en-US" sz="2800" dirty="0" smtClean="0"/>
              <a:t> k red edges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 is well-linked for the red edges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835568" y="2451104"/>
            <a:ext cx="0" cy="287867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238586" y="2476505"/>
            <a:ext cx="0" cy="287867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440095" y="2455338"/>
            <a:ext cx="0" cy="287867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641603" y="2455338"/>
            <a:ext cx="0" cy="287867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634059" y="2455335"/>
            <a:ext cx="0" cy="287867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037077" y="2476506"/>
            <a:ext cx="0" cy="287867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576252" y="2675927"/>
            <a:ext cx="1144698" cy="179493"/>
            <a:chOff x="1576252" y="2675927"/>
            <a:chExt cx="1144698" cy="179493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1576252" y="2675927"/>
              <a:ext cx="137160" cy="13716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777760" y="2709796"/>
              <a:ext cx="137160" cy="13716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1979268" y="2709799"/>
              <a:ext cx="137160" cy="13716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180776" y="2718260"/>
              <a:ext cx="137160" cy="13716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2382284" y="2718254"/>
              <a:ext cx="137160" cy="13716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2583790" y="2709781"/>
              <a:ext cx="137160" cy="13716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44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56"/>
            <a:ext cx="8229600" cy="1143000"/>
          </a:xfrm>
        </p:spPr>
        <p:txBody>
          <a:bodyPr/>
          <a:lstStyle/>
          <a:p>
            <a:r>
              <a:rPr lang="en-US" dirty="0" smtClean="0"/>
              <a:t>A Good Family of Vertex Subsets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100" y="3848091"/>
            <a:ext cx="8572500" cy="2755900"/>
          </a:xfrm>
          <a:prstGeom prst="rect">
            <a:avLst/>
          </a:prstGeom>
          <a:ln>
            <a:solidFill>
              <a:srgbClr val="AC0D1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O(log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k) disjoint </a:t>
            </a:r>
            <a:r>
              <a:rPr lang="en-US" sz="2800" dirty="0" smtClean="0">
                <a:solidFill>
                  <a:srgbClr val="AC0D11"/>
                </a:solidFill>
              </a:rPr>
              <a:t>good vertex subsets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k/</a:t>
            </a:r>
            <a:r>
              <a:rPr lang="en-US" sz="2800" dirty="0" err="1" smtClean="0"/>
              <a:t>polylog</a:t>
            </a:r>
            <a:r>
              <a:rPr lang="en-US" sz="2800" dirty="0" smtClean="0"/>
              <a:t> k </a:t>
            </a:r>
            <a:r>
              <a:rPr lang="en-US" sz="2800" dirty="0" smtClean="0">
                <a:solidFill>
                  <a:srgbClr val="AC0D11"/>
                </a:solidFill>
              </a:rPr>
              <a:t>trees</a:t>
            </a:r>
          </a:p>
          <a:p>
            <a:pPr marL="914400" lvl="1" indent="-457200">
              <a:buFont typeface="Lucida Grande"/>
              <a:buChar char="−"/>
            </a:pPr>
            <a:r>
              <a:rPr lang="en-US" sz="2800" dirty="0" smtClean="0"/>
              <a:t>each edge of G participates in at most 2 trees</a:t>
            </a:r>
          </a:p>
          <a:p>
            <a:pPr marL="914400" lvl="1" indent="-457200">
              <a:buFont typeface="Lucida Grande"/>
              <a:buChar char="−"/>
            </a:pPr>
            <a:r>
              <a:rPr lang="en-US" sz="2800" dirty="0" smtClean="0"/>
              <a:t>Each tree T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spans a distinct terminal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and a distinct red edge adjacent to 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for each j.</a:t>
            </a:r>
          </a:p>
        </p:txBody>
      </p:sp>
      <p:sp>
        <p:nvSpPr>
          <p:cNvPr id="6" name="Oval 5"/>
          <p:cNvSpPr/>
          <p:nvPr/>
        </p:nvSpPr>
        <p:spPr>
          <a:xfrm>
            <a:off x="554568" y="1024423"/>
            <a:ext cx="2071502" cy="64283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79078" y="1039728"/>
            <a:ext cx="2071502" cy="64283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10498" y="1085645"/>
            <a:ext cx="2071502" cy="64283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10" y="1187042"/>
            <a:ext cx="308353" cy="28697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33" y="1232959"/>
            <a:ext cx="308353" cy="28697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24" y="1217654"/>
            <a:ext cx="320213" cy="286978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86" y="1322878"/>
            <a:ext cx="343933" cy="45916"/>
          </a:xfrm>
          <a:prstGeom prst="rect">
            <a:avLst/>
          </a:prstGeom>
        </p:spPr>
      </p:pic>
      <p:sp>
        <p:nvSpPr>
          <p:cNvPr id="13" name="Oval 12"/>
          <p:cNvSpPr>
            <a:spLocks noChangeAspect="1"/>
          </p:cNvSpPr>
          <p:nvPr/>
        </p:nvSpPr>
        <p:spPr>
          <a:xfrm>
            <a:off x="4154511" y="3458425"/>
            <a:ext cx="170780" cy="16529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640981" y="3458425"/>
            <a:ext cx="170780" cy="16529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911276" y="3458425"/>
            <a:ext cx="170780" cy="16529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397746" y="3458425"/>
            <a:ext cx="170780" cy="16529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181571" y="3458425"/>
            <a:ext cx="170780" cy="16529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424806" y="3458425"/>
            <a:ext cx="170780" cy="16529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668041" y="3458425"/>
            <a:ext cx="170780" cy="16529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250338" y="1797380"/>
            <a:ext cx="5459438" cy="1661043"/>
            <a:chOff x="1250338" y="1797380"/>
            <a:chExt cx="5459438" cy="1661043"/>
          </a:xfrm>
        </p:grpSpPr>
        <p:grpSp>
          <p:nvGrpSpPr>
            <p:cNvPr id="52" name="Group 51"/>
            <p:cNvGrpSpPr/>
            <p:nvPr/>
          </p:nvGrpSpPr>
          <p:grpSpPr>
            <a:xfrm>
              <a:off x="1250338" y="1797380"/>
              <a:ext cx="5459438" cy="1661043"/>
              <a:chOff x="1250338" y="1797380"/>
              <a:chExt cx="5459438" cy="1661043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2694746" y="2646835"/>
                <a:ext cx="10388" cy="81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1250338" y="1797380"/>
                <a:ext cx="1446889" cy="86476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2673508" y="1805032"/>
                <a:ext cx="4036268" cy="841803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 flipH="1" flipV="1">
              <a:off x="3479972" y="1850950"/>
              <a:ext cx="237194" cy="56630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H="1">
            <a:off x="1250338" y="1529534"/>
            <a:ext cx="0" cy="26019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25622" y="1445353"/>
            <a:ext cx="225335" cy="218103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534972" y="1529534"/>
            <a:ext cx="0" cy="26019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19606" y="1514229"/>
            <a:ext cx="0" cy="26019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072614" y="1529534"/>
            <a:ext cx="0" cy="26019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479971" y="1590757"/>
            <a:ext cx="0" cy="26019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274402" y="1498924"/>
            <a:ext cx="0" cy="26019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64605" y="1590757"/>
            <a:ext cx="0" cy="26019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238994" y="1560146"/>
            <a:ext cx="0" cy="26019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049239" y="1590757"/>
            <a:ext cx="0" cy="26019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705822" y="1544840"/>
            <a:ext cx="0" cy="26019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990456" y="1544840"/>
            <a:ext cx="0" cy="26019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306715" y="1544840"/>
            <a:ext cx="0" cy="26019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480658" y="1560146"/>
            <a:ext cx="0" cy="26019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550957" y="1667283"/>
            <a:ext cx="4455313" cy="1791142"/>
            <a:chOff x="2550957" y="1667283"/>
            <a:chExt cx="4455313" cy="1791142"/>
          </a:xfrm>
        </p:grpSpPr>
        <p:cxnSp>
          <p:nvCxnSpPr>
            <p:cNvPr id="38" name="Straight Connector 37"/>
            <p:cNvCxnSpPr>
              <a:stCxn id="13" idx="0"/>
            </p:cNvCxnSpPr>
            <p:nvPr/>
          </p:nvCxnSpPr>
          <p:spPr>
            <a:xfrm flipV="1">
              <a:off x="4239901" y="2708057"/>
              <a:ext cx="0" cy="75036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550957" y="1667283"/>
              <a:ext cx="1316432" cy="43238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3752745" y="1797380"/>
              <a:ext cx="470437" cy="91067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223182" y="1805032"/>
              <a:ext cx="2783088" cy="90302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2056802" y="1774422"/>
            <a:ext cx="5238054" cy="1684003"/>
            <a:chOff x="2056802" y="1774422"/>
            <a:chExt cx="5238054" cy="1684003"/>
          </a:xfrm>
        </p:grpSpPr>
        <p:cxnSp>
          <p:nvCxnSpPr>
            <p:cNvPr id="42" name="Straight Connector 41"/>
            <p:cNvCxnSpPr>
              <a:stCxn id="15" idx="0"/>
            </p:cNvCxnSpPr>
            <p:nvPr/>
          </p:nvCxnSpPr>
          <p:spPr>
            <a:xfrm flipV="1">
              <a:off x="4996666" y="2876419"/>
              <a:ext cx="32979" cy="58200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045457" y="1805032"/>
              <a:ext cx="2249399" cy="104077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4246901" y="1827991"/>
              <a:ext cx="798556" cy="1063733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056802" y="1774422"/>
              <a:ext cx="2941216" cy="143871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4685712" y="1479791"/>
            <a:ext cx="71158" cy="275499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464674" y="1495096"/>
            <a:ext cx="86971" cy="202798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1815653" y="1705547"/>
            <a:ext cx="4641114" cy="1752878"/>
            <a:chOff x="1815653" y="1705547"/>
            <a:chExt cx="4641114" cy="1752878"/>
          </a:xfrm>
        </p:grpSpPr>
        <p:cxnSp>
          <p:nvCxnSpPr>
            <p:cNvPr id="46" name="Straight Connector 45"/>
            <p:cNvCxnSpPr>
              <a:stCxn id="16" idx="0"/>
            </p:cNvCxnSpPr>
            <p:nvPr/>
          </p:nvCxnSpPr>
          <p:spPr>
            <a:xfrm flipV="1">
              <a:off x="3483136" y="2765453"/>
              <a:ext cx="16601" cy="692972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1815653" y="1743811"/>
              <a:ext cx="1660365" cy="1316273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491830" y="1755290"/>
              <a:ext cx="1276900" cy="10446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4646180" y="1705547"/>
              <a:ext cx="1810587" cy="16070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454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an Expander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0568" y="1617101"/>
            <a:ext cx="1763349" cy="5653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79289" y="1630561"/>
            <a:ext cx="1763349" cy="5653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00257" y="1670943"/>
            <a:ext cx="1763349" cy="5653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49" y="1760119"/>
            <a:ext cx="262483" cy="25238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30" y="1800501"/>
            <a:ext cx="262483" cy="25238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52" y="1787041"/>
            <a:ext cx="272579" cy="252388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23" y="1879583"/>
            <a:ext cx="292770" cy="40382"/>
          </a:xfrm>
          <a:prstGeom prst="rect">
            <a:avLst/>
          </a:prstGeom>
        </p:spPr>
      </p:pic>
      <p:sp>
        <p:nvSpPr>
          <p:cNvPr id="13" name="Oval 12"/>
          <p:cNvSpPr>
            <a:spLocks noChangeAspect="1"/>
          </p:cNvSpPr>
          <p:nvPr/>
        </p:nvSpPr>
        <p:spPr>
          <a:xfrm>
            <a:off x="3364990" y="3757726"/>
            <a:ext cx="145375" cy="145375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076610" y="3757726"/>
            <a:ext cx="145375" cy="14537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009180" y="3757726"/>
            <a:ext cx="145375" cy="1453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720800" y="3757726"/>
            <a:ext cx="145375" cy="14537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53370" y="3757726"/>
            <a:ext cx="1433756" cy="145375"/>
            <a:chOff x="4653370" y="3757726"/>
            <a:chExt cx="1433756" cy="145375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5941751" y="3757726"/>
              <a:ext cx="145375" cy="145375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297560" y="3757726"/>
              <a:ext cx="145375" cy="145375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653370" y="3757726"/>
              <a:ext cx="145375" cy="145375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2122377" y="3043959"/>
            <a:ext cx="8843" cy="71376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92837" y="2296891"/>
            <a:ext cx="1231653" cy="76052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04298" y="2303621"/>
            <a:ext cx="3435840" cy="74033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90794" y="2344004"/>
            <a:ext cx="201909" cy="49804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92837" y="2061330"/>
            <a:ext cx="0" cy="2288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08164" y="1987295"/>
            <a:ext cx="191815" cy="19181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35129" y="2061330"/>
            <a:ext cx="0" cy="22883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77421" y="2047869"/>
            <a:ext cx="0" cy="22883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592792" y="2061330"/>
            <a:ext cx="0" cy="22883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790793" y="2115173"/>
            <a:ext cx="0" cy="2288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615805" y="2034409"/>
            <a:ext cx="0" cy="228832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033086" y="2115173"/>
            <a:ext cx="0" cy="22883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436906" y="2088252"/>
            <a:ext cx="0" cy="22883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275378" y="2115173"/>
            <a:ext cx="0" cy="228832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536773" y="2074791"/>
            <a:ext cx="0" cy="2288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779065" y="2074791"/>
            <a:ext cx="0" cy="22883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048278" y="2074791"/>
            <a:ext cx="0" cy="22883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196346" y="2088252"/>
            <a:ext cx="0" cy="228832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0"/>
          </p:cNvCxnSpPr>
          <p:nvPr/>
        </p:nvCxnSpPr>
        <p:spPr>
          <a:xfrm flipV="1">
            <a:off x="3437678" y="3097802"/>
            <a:ext cx="0" cy="65992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999978" y="2182475"/>
            <a:ext cx="1120602" cy="38026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022990" y="2296891"/>
            <a:ext cx="400456" cy="80091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423446" y="2303621"/>
            <a:ext cx="2369081" cy="79418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0"/>
          </p:cNvCxnSpPr>
          <p:nvPr/>
        </p:nvCxnSpPr>
        <p:spPr>
          <a:xfrm flipV="1">
            <a:off x="4081868" y="3245870"/>
            <a:ext cx="28073" cy="51185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123401" y="2303621"/>
            <a:ext cx="1914783" cy="915327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443637" y="2323812"/>
            <a:ext cx="679764" cy="935519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579332" y="2276700"/>
            <a:ext cx="2503687" cy="1265304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6" idx="0"/>
          </p:cNvCxnSpPr>
          <p:nvPr/>
        </p:nvCxnSpPr>
        <p:spPr>
          <a:xfrm flipV="1">
            <a:off x="2793488" y="3148279"/>
            <a:ext cx="14131" cy="60944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374057" y="2249779"/>
            <a:ext cx="1413372" cy="115761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800889" y="2259874"/>
            <a:ext cx="1086951" cy="91869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17171" y="2017582"/>
            <a:ext cx="60573" cy="24229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331498" y="2031042"/>
            <a:ext cx="74033" cy="17835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783519" y="2216127"/>
            <a:ext cx="1541248" cy="14133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553201" y="2641600"/>
            <a:ext cx="2387600" cy="1371600"/>
            <a:chOff x="6553201" y="2641600"/>
            <a:chExt cx="2387600" cy="1371600"/>
          </a:xfrm>
        </p:grpSpPr>
        <p:sp>
          <p:nvSpPr>
            <p:cNvPr id="74" name="Oval 73"/>
            <p:cNvSpPr/>
            <p:nvPr/>
          </p:nvSpPr>
          <p:spPr>
            <a:xfrm>
              <a:off x="6553201" y="2641600"/>
              <a:ext cx="2387600" cy="1371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6935185" y="298072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7883454" y="367498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7104519" y="365251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7527852" y="2760591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8137454" y="282278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8526921" y="331938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1468" y="3107266"/>
              <a:ext cx="304800" cy="254000"/>
            </a:xfrm>
            <a:prstGeom prst="rect">
              <a:avLst/>
            </a:prstGeom>
          </p:spPr>
        </p:pic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731986" y="336464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527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an Expander</a:t>
            </a:r>
            <a:endParaRPr lang="en-US" dirty="0"/>
          </a:p>
        </p:txBody>
      </p: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300568" y="1617101"/>
            <a:ext cx="6663038" cy="2286000"/>
            <a:chOff x="300568" y="1617101"/>
            <a:chExt cx="8381999" cy="2875753"/>
          </a:xfrm>
        </p:grpSpPr>
        <p:sp>
          <p:nvSpPr>
            <p:cNvPr id="6" name="Oval 5"/>
            <p:cNvSpPr/>
            <p:nvPr/>
          </p:nvSpPr>
          <p:spPr>
            <a:xfrm>
              <a:off x="300568" y="1617101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789768" y="1634034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64301" y="1684834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268" y="1797016"/>
              <a:ext cx="330200" cy="31750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1" y="1847816"/>
              <a:ext cx="330200" cy="317500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585" y="1830883"/>
              <a:ext cx="342900" cy="317500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951" y="1947299"/>
              <a:ext cx="368300" cy="50800"/>
            </a:xfrm>
            <a:prstGeom prst="rect">
              <a:avLst/>
            </a:prstGeom>
          </p:spPr>
        </p:pic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4155564" y="4309974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534802" y="4309974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965945" y="4309974"/>
              <a:ext cx="182880" cy="1828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345183" y="4309974"/>
              <a:ext cx="182880" cy="18288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592376" y="3412067"/>
              <a:ext cx="11124" cy="89790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045633" y="2472267"/>
              <a:ext cx="1549400" cy="95673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569633" y="2480733"/>
              <a:ext cx="4322234" cy="931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3433234" y="2531534"/>
              <a:ext cx="253999" cy="62653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45633" y="2175934"/>
              <a:ext cx="0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197100" y="2082800"/>
              <a:ext cx="241300" cy="2413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655233" y="2159001"/>
              <a:ext cx="0" cy="28786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926166" y="2175934"/>
              <a:ext cx="0" cy="2878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433233" y="2243668"/>
              <a:ext cx="0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738033" y="2243668"/>
              <a:ext cx="0" cy="2878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246033" y="2209802"/>
              <a:ext cx="0" cy="2878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887633" y="2192868"/>
              <a:ext cx="0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192433" y="2192868"/>
              <a:ext cx="0" cy="2878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531099" y="2192868"/>
              <a:ext cx="0" cy="2878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3" idx="0"/>
            </p:cNvCxnSpPr>
            <p:nvPr/>
          </p:nvCxnSpPr>
          <p:spPr>
            <a:xfrm flipV="1">
              <a:off x="4247004" y="3479800"/>
              <a:ext cx="0" cy="83017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438400" y="2328333"/>
              <a:ext cx="1409700" cy="47836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3725333" y="2472267"/>
              <a:ext cx="503767" cy="100753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229100" y="2480733"/>
              <a:ext cx="2980267" cy="9990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5" idx="0"/>
            </p:cNvCxnSpPr>
            <p:nvPr/>
          </p:nvCxnSpPr>
          <p:spPr>
            <a:xfrm flipV="1">
              <a:off x="5057385" y="3666068"/>
              <a:ext cx="35316" cy="64390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109633" y="2480733"/>
              <a:ext cx="2408767" cy="11514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4254500" y="2506133"/>
              <a:ext cx="855133" cy="117686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1909234" y="2446867"/>
              <a:ext cx="3149599" cy="1591733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6" idx="0"/>
            </p:cNvCxnSpPr>
            <p:nvPr/>
          </p:nvCxnSpPr>
          <p:spPr>
            <a:xfrm flipV="1">
              <a:off x="3436623" y="3543300"/>
              <a:ext cx="17777" cy="76667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1651000" y="2413000"/>
              <a:ext cx="1778000" cy="145626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445933" y="2425700"/>
              <a:ext cx="1367367" cy="11557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724400" y="2120900"/>
              <a:ext cx="76200" cy="3048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6629400" y="2137833"/>
              <a:ext cx="93133" cy="22436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4682067" y="2370667"/>
              <a:ext cx="1938866" cy="1778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/>
          <p:cNvSpPr/>
          <p:nvPr/>
        </p:nvSpPr>
        <p:spPr>
          <a:xfrm>
            <a:off x="6553201" y="2641600"/>
            <a:ext cx="2387600" cy="1371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7883454" y="3674986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7104519" y="3652512"/>
            <a:ext cx="182880" cy="18288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527852" y="2760591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" name="Picture 8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68" y="3107266"/>
            <a:ext cx="304800" cy="254000"/>
          </a:xfrm>
          <a:prstGeom prst="rect">
            <a:avLst/>
          </a:prstGeom>
        </p:spPr>
      </p:pic>
      <p:sp>
        <p:nvSpPr>
          <p:cNvPr id="83" name="Oval 82"/>
          <p:cNvSpPr>
            <a:spLocks noChangeAspect="1"/>
          </p:cNvSpPr>
          <p:nvPr/>
        </p:nvSpPr>
        <p:spPr>
          <a:xfrm>
            <a:off x="6731986" y="336464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0132" y="4470401"/>
            <a:ext cx="8500534" cy="1185332"/>
            <a:chOff x="220132" y="4470401"/>
            <a:chExt cx="8500534" cy="1185332"/>
          </a:xfrm>
        </p:grpSpPr>
        <p:sp>
          <p:nvSpPr>
            <p:cNvPr id="60" name="TextBox 59"/>
            <p:cNvSpPr txBox="1"/>
            <p:nvPr/>
          </p:nvSpPr>
          <p:spPr>
            <a:xfrm>
              <a:off x="220132" y="4470401"/>
              <a:ext cx="8500534" cy="1185332"/>
            </a:xfrm>
            <a:prstGeom prst="rect">
              <a:avLst/>
            </a:prstGeom>
            <a:noFill/>
            <a:ln>
              <a:solidFill>
                <a:srgbClr val="AC0D1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800" dirty="0" smtClean="0">
                  <a:solidFill>
                    <a:srgbClr val="AC0D11"/>
                  </a:solidFill>
                </a:rPr>
                <a:t>Expander vertex</a:t>
              </a:r>
              <a:r>
                <a:rPr lang="en-US" sz="2800" dirty="0" smtClean="0"/>
                <a:t>            the tree spanning the terminal</a:t>
              </a:r>
            </a:p>
            <a:p>
              <a:r>
                <a:rPr lang="en-US" sz="2800" dirty="0" smtClean="0">
                  <a:solidFill>
                    <a:srgbClr val="AC0D11"/>
                  </a:solidFill>
                </a:rPr>
                <a:t>Expander edges:</a:t>
              </a:r>
              <a:r>
                <a:rPr lang="en-US" sz="2800" dirty="0" smtClean="0"/>
                <a:t> via the cut-matching game of [KRV]</a:t>
              </a:r>
              <a:endParaRPr lang="en-US" sz="2800" dirty="0"/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2793998" y="4622809"/>
              <a:ext cx="711200" cy="254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501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0568" y="1617101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75033" y="1633254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80194" y="1681712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977875" y="4185851"/>
            <a:ext cx="174450" cy="17445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16044085">
            <a:off x="899412" y="1871815"/>
            <a:ext cx="400286" cy="863481"/>
          </a:xfrm>
          <a:prstGeom prst="ellipse">
            <a:avLst/>
          </a:prstGeom>
          <a:solidFill>
            <a:schemeClr val="bg1">
              <a:lumMod val="85000"/>
              <a:alpha val="43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431819" y="4185851"/>
            <a:ext cx="174450" cy="1744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16044085">
            <a:off x="1771536" y="1914299"/>
            <a:ext cx="494416" cy="759216"/>
          </a:xfrm>
          <a:prstGeom prst="ellipse">
            <a:avLst/>
          </a:prstGeom>
          <a:solidFill>
            <a:schemeClr val="bg1">
              <a:lumMod val="85000"/>
              <a:alpha val="58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750902" y="4185851"/>
            <a:ext cx="174450" cy="1744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204847" y="4185851"/>
            <a:ext cx="174450" cy="17445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486739" y="3329331"/>
            <a:ext cx="10611" cy="8565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11290" y="2432850"/>
            <a:ext cx="1477983" cy="91263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465044" y="2440925"/>
            <a:ext cx="4123008" cy="88840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288839" y="2489385"/>
            <a:ext cx="242291" cy="59765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11290" y="2150176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09683" y="2061334"/>
            <a:ext cx="230178" cy="23017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38797" y="2134023"/>
            <a:ext cx="0" cy="27459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851237" y="2150176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88838" y="2214787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579589" y="2214787"/>
            <a:ext cx="0" cy="27459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064173" y="2182482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584013" y="2166329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874764" y="2166329"/>
            <a:ext cx="0" cy="27459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197820" y="2166329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0"/>
          </p:cNvCxnSpPr>
          <p:nvPr/>
        </p:nvCxnSpPr>
        <p:spPr>
          <a:xfrm flipV="1">
            <a:off x="4065100" y="3393942"/>
            <a:ext cx="0" cy="79190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339860" y="2295550"/>
            <a:ext cx="1344722" cy="4563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567474" y="2432850"/>
            <a:ext cx="480547" cy="96109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48021" y="2440925"/>
            <a:ext cx="2842897" cy="95301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0"/>
          </p:cNvCxnSpPr>
          <p:nvPr/>
        </p:nvCxnSpPr>
        <p:spPr>
          <a:xfrm flipV="1">
            <a:off x="4838128" y="3571624"/>
            <a:ext cx="33688" cy="61422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887967" y="2440925"/>
            <a:ext cx="2297739" cy="109839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072250" y="2465155"/>
            <a:ext cx="815717" cy="112262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835085" y="2408620"/>
            <a:ext cx="3004424" cy="151836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6" idx="0"/>
          </p:cNvCxnSpPr>
          <p:nvPr/>
        </p:nvCxnSpPr>
        <p:spPr>
          <a:xfrm flipV="1">
            <a:off x="3292072" y="3454515"/>
            <a:ext cx="16958" cy="73133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337733" y="2421467"/>
            <a:ext cx="1947067" cy="134399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00953" y="2388429"/>
            <a:ext cx="1304341" cy="110243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520491" y="2097678"/>
            <a:ext cx="72688" cy="29075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337683" y="2113831"/>
            <a:ext cx="88840" cy="21402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480109" y="2335933"/>
            <a:ext cx="1849497" cy="16960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14" y="1932079"/>
            <a:ext cx="351324" cy="48458"/>
          </a:xfrm>
          <a:prstGeom prst="rect">
            <a:avLst/>
          </a:prstGeom>
        </p:spPr>
      </p:pic>
      <p:sp>
        <p:nvSpPr>
          <p:cNvPr id="74" name="Oval 73"/>
          <p:cNvSpPr/>
          <p:nvPr/>
        </p:nvSpPr>
        <p:spPr>
          <a:xfrm>
            <a:off x="6350001" y="5113866"/>
            <a:ext cx="2387600" cy="1371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20142195">
            <a:off x="7281332" y="5012266"/>
            <a:ext cx="812800" cy="142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20142195">
            <a:off x="6383866" y="5300133"/>
            <a:ext cx="812800" cy="142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7781854" y="6045652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6901319" y="6124778"/>
            <a:ext cx="182880" cy="18288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324652" y="5232857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6528786" y="583691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an Expander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999067" y="1768035"/>
            <a:ext cx="1117600" cy="433298"/>
          </a:xfrm>
          <a:custGeom>
            <a:avLst/>
            <a:gdLst>
              <a:gd name="connsiteX0" fmla="*/ 0 w 1117600"/>
              <a:gd name="connsiteY0" fmla="*/ 433298 h 433298"/>
              <a:gd name="connsiteX1" fmla="*/ 237066 w 1117600"/>
              <a:gd name="connsiteY1" fmla="*/ 94632 h 433298"/>
              <a:gd name="connsiteX2" fmla="*/ 778933 w 1117600"/>
              <a:gd name="connsiteY2" fmla="*/ 9965 h 433298"/>
              <a:gd name="connsiteX3" fmla="*/ 1117600 w 1117600"/>
              <a:gd name="connsiteY3" fmla="*/ 280898 h 43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600" h="433298">
                <a:moveTo>
                  <a:pt x="0" y="433298"/>
                </a:moveTo>
                <a:cubicBezTo>
                  <a:pt x="53622" y="299242"/>
                  <a:pt x="107244" y="165187"/>
                  <a:pt x="237066" y="94632"/>
                </a:cubicBezTo>
                <a:cubicBezTo>
                  <a:pt x="366888" y="24077"/>
                  <a:pt x="632177" y="-21079"/>
                  <a:pt x="778933" y="9965"/>
                </a:cubicBezTo>
                <a:cubicBezTo>
                  <a:pt x="925689" y="41009"/>
                  <a:pt x="1021644" y="160953"/>
                  <a:pt x="1117600" y="2808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320800" y="1913415"/>
            <a:ext cx="541867" cy="237118"/>
          </a:xfrm>
          <a:custGeom>
            <a:avLst/>
            <a:gdLst>
              <a:gd name="connsiteX0" fmla="*/ 0 w 541867"/>
              <a:gd name="connsiteY0" fmla="*/ 220185 h 237118"/>
              <a:gd name="connsiteX1" fmla="*/ 287867 w 541867"/>
              <a:gd name="connsiteY1" fmla="*/ 52 h 237118"/>
              <a:gd name="connsiteX2" fmla="*/ 541867 w 541867"/>
              <a:gd name="connsiteY2" fmla="*/ 237118 h 23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867" h="237118">
                <a:moveTo>
                  <a:pt x="0" y="220185"/>
                </a:moveTo>
                <a:cubicBezTo>
                  <a:pt x="98778" y="108707"/>
                  <a:pt x="197556" y="-2770"/>
                  <a:pt x="287867" y="52"/>
                </a:cubicBezTo>
                <a:cubicBezTo>
                  <a:pt x="378178" y="2874"/>
                  <a:pt x="460022" y="119996"/>
                  <a:pt x="541867" y="2371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83" idx="6"/>
            <a:endCxn id="76" idx="2"/>
          </p:cNvCxnSpPr>
          <p:nvPr/>
        </p:nvCxnSpPr>
        <p:spPr>
          <a:xfrm>
            <a:off x="6711666" y="5928351"/>
            <a:ext cx="1070188" cy="208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7" idx="0"/>
            <a:endCxn id="78" idx="4"/>
          </p:cNvCxnSpPr>
          <p:nvPr/>
        </p:nvCxnSpPr>
        <p:spPr>
          <a:xfrm flipV="1">
            <a:off x="6992759" y="5415737"/>
            <a:ext cx="423333" cy="709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35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2" grpId="0" animBg="1"/>
      <p:bldP spid="3" grpId="0" animBg="1"/>
      <p:bldP spid="46" grpId="0" animBg="1"/>
      <p:bldP spid="4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0568" y="1617101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75033" y="1633254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80194" y="1681712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977875" y="4185851"/>
            <a:ext cx="174450" cy="17445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431819" y="4185851"/>
            <a:ext cx="174450" cy="1744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750902" y="4185851"/>
            <a:ext cx="174450" cy="1744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204847" y="4185851"/>
            <a:ext cx="174450" cy="17445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486739" y="3329331"/>
            <a:ext cx="10611" cy="8565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11290" y="2432850"/>
            <a:ext cx="1477983" cy="91263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465044" y="2440925"/>
            <a:ext cx="4123008" cy="88840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288839" y="2489385"/>
            <a:ext cx="242291" cy="59765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11290" y="2150176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09683" y="2061334"/>
            <a:ext cx="230178" cy="23017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38797" y="2134023"/>
            <a:ext cx="0" cy="27459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851237" y="2150176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88838" y="2214787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579589" y="2214787"/>
            <a:ext cx="0" cy="27459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064173" y="2182482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584013" y="2166329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874764" y="2166329"/>
            <a:ext cx="0" cy="27459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197820" y="2166329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0"/>
          </p:cNvCxnSpPr>
          <p:nvPr/>
        </p:nvCxnSpPr>
        <p:spPr>
          <a:xfrm flipV="1">
            <a:off x="4065100" y="3393942"/>
            <a:ext cx="0" cy="79190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339860" y="2295550"/>
            <a:ext cx="1344722" cy="4563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567474" y="2432850"/>
            <a:ext cx="480547" cy="96109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48021" y="2440925"/>
            <a:ext cx="2842897" cy="95301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0"/>
          </p:cNvCxnSpPr>
          <p:nvPr/>
        </p:nvCxnSpPr>
        <p:spPr>
          <a:xfrm flipV="1">
            <a:off x="4838128" y="3571624"/>
            <a:ext cx="33688" cy="61422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887967" y="2440925"/>
            <a:ext cx="2297739" cy="109839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072250" y="2465155"/>
            <a:ext cx="815717" cy="112262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835085" y="2408620"/>
            <a:ext cx="3004424" cy="151836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6" idx="0"/>
          </p:cNvCxnSpPr>
          <p:nvPr/>
        </p:nvCxnSpPr>
        <p:spPr>
          <a:xfrm flipV="1">
            <a:off x="3292072" y="3454515"/>
            <a:ext cx="16958" cy="73133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337733" y="2421467"/>
            <a:ext cx="1947067" cy="134399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00953" y="2388429"/>
            <a:ext cx="1304341" cy="110243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520491" y="2097678"/>
            <a:ext cx="72688" cy="29075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337683" y="2113831"/>
            <a:ext cx="88840" cy="21402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480109" y="2335933"/>
            <a:ext cx="1849497" cy="16960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14" y="1932079"/>
            <a:ext cx="351324" cy="48458"/>
          </a:xfrm>
          <a:prstGeom prst="rect">
            <a:avLst/>
          </a:prstGeom>
        </p:spPr>
      </p:pic>
      <p:sp>
        <p:nvSpPr>
          <p:cNvPr id="74" name="Oval 73"/>
          <p:cNvSpPr/>
          <p:nvPr/>
        </p:nvSpPr>
        <p:spPr>
          <a:xfrm>
            <a:off x="6350001" y="5113866"/>
            <a:ext cx="2387600" cy="1371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15298074">
            <a:off x="7097963" y="5497970"/>
            <a:ext cx="682356" cy="142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3635114">
            <a:off x="6732310" y="4741822"/>
            <a:ext cx="617599" cy="16029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7781854" y="6045652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6901319" y="6124778"/>
            <a:ext cx="182880" cy="18288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324652" y="5232857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6528786" y="583691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an Expander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999067" y="1768035"/>
            <a:ext cx="1117600" cy="433298"/>
          </a:xfrm>
          <a:custGeom>
            <a:avLst/>
            <a:gdLst>
              <a:gd name="connsiteX0" fmla="*/ 0 w 1117600"/>
              <a:gd name="connsiteY0" fmla="*/ 433298 h 433298"/>
              <a:gd name="connsiteX1" fmla="*/ 237066 w 1117600"/>
              <a:gd name="connsiteY1" fmla="*/ 94632 h 433298"/>
              <a:gd name="connsiteX2" fmla="*/ 778933 w 1117600"/>
              <a:gd name="connsiteY2" fmla="*/ 9965 h 433298"/>
              <a:gd name="connsiteX3" fmla="*/ 1117600 w 1117600"/>
              <a:gd name="connsiteY3" fmla="*/ 280898 h 43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600" h="433298">
                <a:moveTo>
                  <a:pt x="0" y="433298"/>
                </a:moveTo>
                <a:cubicBezTo>
                  <a:pt x="53622" y="299242"/>
                  <a:pt x="107244" y="165187"/>
                  <a:pt x="237066" y="94632"/>
                </a:cubicBezTo>
                <a:cubicBezTo>
                  <a:pt x="366888" y="24077"/>
                  <a:pt x="632177" y="-21079"/>
                  <a:pt x="778933" y="9965"/>
                </a:cubicBezTo>
                <a:cubicBezTo>
                  <a:pt x="925689" y="41009"/>
                  <a:pt x="1021644" y="160953"/>
                  <a:pt x="1117600" y="2808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320800" y="1913415"/>
            <a:ext cx="541867" cy="237118"/>
          </a:xfrm>
          <a:custGeom>
            <a:avLst/>
            <a:gdLst>
              <a:gd name="connsiteX0" fmla="*/ 0 w 541867"/>
              <a:gd name="connsiteY0" fmla="*/ 220185 h 237118"/>
              <a:gd name="connsiteX1" fmla="*/ 287867 w 541867"/>
              <a:gd name="connsiteY1" fmla="*/ 52 h 237118"/>
              <a:gd name="connsiteX2" fmla="*/ 541867 w 541867"/>
              <a:gd name="connsiteY2" fmla="*/ 237118 h 23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867" h="237118">
                <a:moveTo>
                  <a:pt x="0" y="220185"/>
                </a:moveTo>
                <a:cubicBezTo>
                  <a:pt x="98778" y="108707"/>
                  <a:pt x="197556" y="-2770"/>
                  <a:pt x="287867" y="52"/>
                </a:cubicBezTo>
                <a:cubicBezTo>
                  <a:pt x="378178" y="2874"/>
                  <a:pt x="460022" y="119996"/>
                  <a:pt x="541867" y="2371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83" idx="6"/>
            <a:endCxn id="76" idx="2"/>
          </p:cNvCxnSpPr>
          <p:nvPr/>
        </p:nvCxnSpPr>
        <p:spPr>
          <a:xfrm>
            <a:off x="6711666" y="5928351"/>
            <a:ext cx="1070188" cy="208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7" idx="0"/>
            <a:endCxn id="78" idx="4"/>
          </p:cNvCxnSpPr>
          <p:nvPr/>
        </p:nvCxnSpPr>
        <p:spPr>
          <a:xfrm flipV="1">
            <a:off x="6992759" y="5415737"/>
            <a:ext cx="423333" cy="709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3285067" y="1862097"/>
            <a:ext cx="795866" cy="373103"/>
          </a:xfrm>
          <a:custGeom>
            <a:avLst/>
            <a:gdLst>
              <a:gd name="connsiteX0" fmla="*/ 0 w 795866"/>
              <a:gd name="connsiteY0" fmla="*/ 373103 h 373103"/>
              <a:gd name="connsiteX1" fmla="*/ 237066 w 795866"/>
              <a:gd name="connsiteY1" fmla="*/ 570 h 373103"/>
              <a:gd name="connsiteX2" fmla="*/ 795866 w 795866"/>
              <a:gd name="connsiteY2" fmla="*/ 305370 h 37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66" h="373103">
                <a:moveTo>
                  <a:pt x="0" y="373103"/>
                </a:moveTo>
                <a:cubicBezTo>
                  <a:pt x="52211" y="192481"/>
                  <a:pt x="104422" y="11859"/>
                  <a:pt x="237066" y="570"/>
                </a:cubicBezTo>
                <a:cubicBezTo>
                  <a:pt x="369710" y="-10719"/>
                  <a:pt x="582788" y="147325"/>
                  <a:pt x="795866" y="30537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572933" y="1878999"/>
            <a:ext cx="982134" cy="356201"/>
          </a:xfrm>
          <a:custGeom>
            <a:avLst/>
            <a:gdLst>
              <a:gd name="connsiteX0" fmla="*/ 0 w 982134"/>
              <a:gd name="connsiteY0" fmla="*/ 356201 h 356201"/>
              <a:gd name="connsiteX1" fmla="*/ 491067 w 982134"/>
              <a:gd name="connsiteY1" fmla="*/ 601 h 356201"/>
              <a:gd name="connsiteX2" fmla="*/ 982134 w 982134"/>
              <a:gd name="connsiteY2" fmla="*/ 288468 h 35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2134" h="356201">
                <a:moveTo>
                  <a:pt x="0" y="356201"/>
                </a:moveTo>
                <a:cubicBezTo>
                  <a:pt x="163689" y="184045"/>
                  <a:pt x="327378" y="11890"/>
                  <a:pt x="491067" y="601"/>
                </a:cubicBezTo>
                <a:cubicBezTo>
                  <a:pt x="654756" y="-10688"/>
                  <a:pt x="818445" y="138890"/>
                  <a:pt x="982134" y="2884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83" idx="7"/>
          </p:cNvCxnSpPr>
          <p:nvPr/>
        </p:nvCxnSpPr>
        <p:spPr>
          <a:xfrm flipV="1">
            <a:off x="6684884" y="5401733"/>
            <a:ext cx="613383" cy="461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76" idx="3"/>
          </p:cNvCxnSpPr>
          <p:nvPr/>
        </p:nvCxnSpPr>
        <p:spPr>
          <a:xfrm flipV="1">
            <a:off x="7037409" y="6201750"/>
            <a:ext cx="771227" cy="37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03200" y="4907162"/>
            <a:ext cx="6011333" cy="1578305"/>
          </a:xfrm>
          <a:prstGeom prst="rect">
            <a:avLst/>
          </a:prstGeom>
          <a:noFill/>
          <a:ln>
            <a:solidFill>
              <a:srgbClr val="A90B0F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 smtClean="0"/>
              <a:t>After O(log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k) iterations, we obtain an expander embedded into G with congestion 2.</a:t>
            </a:r>
            <a:r>
              <a:rPr lang="en-US" sz="3200" dirty="0" smtClean="0">
                <a:solidFill>
                  <a:srgbClr val="FFFFFF"/>
                </a:solidFill>
              </a:rPr>
              <a:t>…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7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3" grpId="0" animBg="1"/>
      <p:bldP spid="3" grpId="1" animBg="1"/>
      <p:bldP spid="4" grpId="0" animBg="1"/>
      <p:bldP spid="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28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Input</a:t>
            </a:r>
            <a:r>
              <a:rPr lang="en-US" dirty="0" smtClean="0"/>
              <a:t>: Graph G, source-sink pairs (s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k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Goal</a:t>
            </a:r>
            <a:r>
              <a:rPr lang="en-US" dirty="0" smtClean="0"/>
              <a:t>: Route as many pairs as possible; minimize edge congestion.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534658" y="412803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534658" y="479202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648068" y="476662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39601" y="411039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34388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034388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168205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168205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5"/>
            <a:endCxn id="4" idx="1"/>
          </p:cNvCxnSpPr>
          <p:nvPr/>
        </p:nvCxnSpPr>
        <p:spPr>
          <a:xfrm>
            <a:off x="1190486" y="3848025"/>
            <a:ext cx="370954" cy="306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  <a:endCxn id="4" idx="4"/>
          </p:cNvCxnSpPr>
          <p:nvPr/>
        </p:nvCxnSpPr>
        <p:spPr>
          <a:xfrm flipV="1">
            <a:off x="1626098" y="4310911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39044" y="4282727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4" idx="6"/>
          </p:cNvCxnSpPr>
          <p:nvPr/>
        </p:nvCxnSpPr>
        <p:spPr>
          <a:xfrm flipH="1">
            <a:off x="1717538" y="4201830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15845" y="4871682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5" idx="3"/>
          </p:cNvCxnSpPr>
          <p:nvPr/>
        </p:nvCxnSpPr>
        <p:spPr>
          <a:xfrm flipV="1">
            <a:off x="1190486" y="4948123"/>
            <a:ext cx="370954" cy="375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7"/>
            <a:endCxn id="10" idx="3"/>
          </p:cNvCxnSpPr>
          <p:nvPr/>
        </p:nvCxnSpPr>
        <p:spPr>
          <a:xfrm flipV="1">
            <a:off x="2795699" y="3848025"/>
            <a:ext cx="399288" cy="289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1" idx="1"/>
          </p:cNvCxnSpPr>
          <p:nvPr/>
        </p:nvCxnSpPr>
        <p:spPr>
          <a:xfrm>
            <a:off x="2816088" y="4923294"/>
            <a:ext cx="378899" cy="400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3577167"/>
            <a:ext cx="292100" cy="2286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5444067"/>
            <a:ext cx="266700" cy="3048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5469467"/>
            <a:ext cx="3048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445933"/>
            <a:ext cx="279400" cy="3048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3" y="3845983"/>
            <a:ext cx="304800" cy="2413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740150"/>
            <a:ext cx="279400" cy="3175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759200" y="4017432"/>
            <a:ext cx="5266267" cy="23325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781413"/>
                </a:solidFill>
              </a:rPr>
              <a:t>n </a:t>
            </a:r>
            <a:r>
              <a:rPr lang="en-US" sz="2800" dirty="0" smtClean="0">
                <a:solidFill>
                  <a:schemeClr val="tx1"/>
                </a:solidFill>
              </a:rPr>
              <a:t>– number of graph vertices</a:t>
            </a:r>
          </a:p>
          <a:p>
            <a:r>
              <a:rPr lang="en-US" sz="2800" dirty="0">
                <a:solidFill>
                  <a:srgbClr val="781413"/>
                </a:solidFill>
              </a:rPr>
              <a:t>m</a:t>
            </a:r>
            <a:r>
              <a:rPr lang="en-US" sz="2800" dirty="0" smtClean="0">
                <a:solidFill>
                  <a:schemeClr val="tx1"/>
                </a:solidFill>
              </a:rPr>
              <a:t> – number of edges</a:t>
            </a:r>
          </a:p>
          <a:p>
            <a:r>
              <a:rPr lang="en-US" sz="2800" dirty="0" smtClean="0">
                <a:solidFill>
                  <a:srgbClr val="781413"/>
                </a:solidFill>
              </a:rPr>
              <a:t>k </a:t>
            </a:r>
            <a:r>
              <a:rPr lang="en-US" sz="2800" dirty="0" smtClean="0">
                <a:solidFill>
                  <a:srgbClr val="000000"/>
                </a:solidFill>
              </a:rPr>
              <a:t>– number of demand pairs</a:t>
            </a:r>
          </a:p>
          <a:p>
            <a:r>
              <a:rPr lang="en-US" sz="2800" dirty="0" smtClean="0">
                <a:solidFill>
                  <a:srgbClr val="781413"/>
                </a:solidFill>
              </a:rPr>
              <a:t>terminals </a:t>
            </a:r>
            <a:r>
              <a:rPr lang="en-US" sz="2800" dirty="0" smtClean="0">
                <a:solidFill>
                  <a:srgbClr val="000000"/>
                </a:solidFill>
              </a:rPr>
              <a:t>– vertices participating in the demand pairs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9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</a:t>
            </a:r>
            <a:r>
              <a:rPr lang="en-US" dirty="0" err="1" smtClean="0"/>
              <a:t>EDPwC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91710" y="1337733"/>
            <a:ext cx="6028266" cy="728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Find a good family of vertex subsets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91710" y="2833513"/>
            <a:ext cx="6028266" cy="7281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Embed an expander into 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91710" y="4329290"/>
            <a:ext cx="6028267" cy="7281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Find vertex-disjoint routing in the expander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91710" y="5825066"/>
            <a:ext cx="6028267" cy="728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Transform into routing in 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470379" y="3572940"/>
            <a:ext cx="304798" cy="745060"/>
          </a:xfrm>
          <a:prstGeom prst="downArrow">
            <a:avLst/>
          </a:prstGeom>
          <a:solidFill>
            <a:srgbClr val="AC0D11"/>
          </a:solidFill>
          <a:ln>
            <a:solidFill>
              <a:srgbClr val="AC0D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478843" y="2099738"/>
            <a:ext cx="296334" cy="711195"/>
          </a:xfrm>
          <a:prstGeom prst="downArrow">
            <a:avLst/>
          </a:prstGeom>
          <a:solidFill>
            <a:srgbClr val="AC0D11"/>
          </a:solidFill>
          <a:ln>
            <a:solidFill>
              <a:srgbClr val="AC0D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4453446" y="5096940"/>
            <a:ext cx="304798" cy="745060"/>
          </a:xfrm>
          <a:prstGeom prst="downArrow">
            <a:avLst/>
          </a:prstGeom>
          <a:solidFill>
            <a:srgbClr val="AC0D11"/>
          </a:solidFill>
          <a:ln>
            <a:solidFill>
              <a:srgbClr val="AC0D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0" grpId="0" animBg="1"/>
      <p:bldP spid="21" grpId="0" animBg="1"/>
      <p:bldP spid="3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496300" cy="4525963"/>
          </a:xfrm>
        </p:spPr>
        <p:txBody>
          <a:bodyPr/>
          <a:lstStyle/>
          <a:p>
            <a:r>
              <a:rPr lang="en-US" dirty="0" smtClean="0"/>
              <a:t>A cleaner algorithm for </a:t>
            </a:r>
            <a:r>
              <a:rPr lang="en-US" dirty="0" err="1" smtClean="0"/>
              <a:t>polylog</a:t>
            </a:r>
            <a:r>
              <a:rPr lang="en-US" dirty="0" smtClean="0"/>
              <a:t>(k) approximation with congestion 2? Better power of </a:t>
            </a:r>
            <a:r>
              <a:rPr lang="en-US" dirty="0" err="1" smtClean="0"/>
              <a:t>polylog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if we need to route almost all demand pairs (a constant fraction)?</a:t>
            </a:r>
          </a:p>
        </p:txBody>
      </p:sp>
    </p:spTree>
    <p:extLst>
      <p:ext uri="{BB962C8B-B14F-4D97-AF65-F5344CB8AC3E}">
        <p14:creationId xmlns:p14="http://schemas.microsoft.com/office/powerpoint/2010/main" val="280396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on Vertex-Disjoint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8146"/>
          </a:xfrm>
        </p:spPr>
        <p:txBody>
          <a:bodyPr/>
          <a:lstStyle/>
          <a:p>
            <a:r>
              <a:rPr lang="en-US" dirty="0"/>
              <a:t>Generalizes EDP</a:t>
            </a:r>
          </a:p>
          <a:p>
            <a:r>
              <a:rPr lang="en-US" dirty="0"/>
              <a:t>Connections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/>
              <a:t>to Graph </a:t>
            </a:r>
            <a:r>
              <a:rPr lang="en-US" dirty="0" smtClean="0"/>
              <a:t>Minor </a:t>
            </a:r>
            <a:r>
              <a:rPr lang="en-US" dirty="0"/>
              <a:t>theory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No congestion:</a:t>
            </a:r>
          </a:p>
          <a:p>
            <a:r>
              <a:rPr lang="en-US" dirty="0"/>
              <a:t> </a:t>
            </a:r>
            <a:r>
              <a:rPr lang="en-US" dirty="0" smtClean="0"/>
              <a:t>             -approximation </a:t>
            </a:r>
            <a:r>
              <a:rPr lang="en-US" sz="2800" dirty="0" smtClean="0">
                <a:solidFill>
                  <a:srgbClr val="0B591D"/>
                </a:solidFill>
              </a:rPr>
              <a:t>[</a:t>
            </a:r>
            <a:r>
              <a:rPr lang="en-US" sz="2800" dirty="0" err="1" smtClean="0">
                <a:solidFill>
                  <a:srgbClr val="0B591D"/>
                </a:solidFill>
              </a:rPr>
              <a:t>Kolliopoulos</a:t>
            </a:r>
            <a:r>
              <a:rPr lang="en-US" sz="2800" dirty="0" smtClean="0">
                <a:solidFill>
                  <a:srgbClr val="0B591D"/>
                </a:solidFill>
              </a:rPr>
              <a:t>, Stein ‘98]</a:t>
            </a:r>
          </a:p>
          <a:p>
            <a:r>
              <a:rPr lang="en-US" dirty="0"/>
              <a:t> </a:t>
            </a:r>
            <a:r>
              <a:rPr lang="en-US" dirty="0" smtClean="0"/>
              <a:t>            -lower bound on LP integrality gap </a:t>
            </a:r>
            <a:r>
              <a:rPr lang="en-US" sz="2800" dirty="0">
                <a:solidFill>
                  <a:srgbClr val="0B591D"/>
                </a:solidFill>
              </a:rPr>
              <a:t>[</a:t>
            </a:r>
            <a:r>
              <a:rPr lang="en-US" sz="2800" dirty="0" err="1">
                <a:solidFill>
                  <a:srgbClr val="0B591D"/>
                </a:solidFill>
              </a:rPr>
              <a:t>Garg</a:t>
            </a:r>
            <a:r>
              <a:rPr lang="en-US" sz="2800" dirty="0">
                <a:solidFill>
                  <a:srgbClr val="0B591D"/>
                </a:solidFill>
              </a:rPr>
              <a:t>, </a:t>
            </a:r>
            <a:r>
              <a:rPr lang="en-US" sz="2800" dirty="0" err="1">
                <a:solidFill>
                  <a:srgbClr val="0B591D"/>
                </a:solidFill>
              </a:rPr>
              <a:t>Vazirani</a:t>
            </a:r>
            <a:r>
              <a:rPr lang="en-US" sz="2800" dirty="0">
                <a:solidFill>
                  <a:srgbClr val="0B591D"/>
                </a:solidFill>
              </a:rPr>
              <a:t>, </a:t>
            </a:r>
            <a:r>
              <a:rPr lang="en-US" sz="2800" dirty="0" err="1">
                <a:solidFill>
                  <a:srgbClr val="0B591D"/>
                </a:solidFill>
              </a:rPr>
              <a:t>Yannakakis</a:t>
            </a:r>
            <a:r>
              <a:rPr lang="en-US" sz="2800" dirty="0">
                <a:solidFill>
                  <a:srgbClr val="0B591D"/>
                </a:solidFill>
              </a:rPr>
              <a:t> ‘97]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Routing with congestion:</a:t>
            </a:r>
          </a:p>
          <a:p>
            <a:r>
              <a:rPr lang="en-US" dirty="0" smtClean="0"/>
              <a:t>O(poly log k)-approximation with constant congestion </a:t>
            </a:r>
            <a:r>
              <a:rPr lang="en-US" sz="2800" dirty="0">
                <a:solidFill>
                  <a:srgbClr val="0B591D"/>
                </a:solidFill>
              </a:rPr>
              <a:t>[</a:t>
            </a:r>
            <a:r>
              <a:rPr lang="en-US" sz="2800" dirty="0" err="1">
                <a:solidFill>
                  <a:srgbClr val="0B591D"/>
                </a:solidFill>
              </a:rPr>
              <a:t>Chekuri</a:t>
            </a:r>
            <a:r>
              <a:rPr lang="en-US" sz="2800" dirty="0">
                <a:solidFill>
                  <a:srgbClr val="0B591D"/>
                </a:solidFill>
              </a:rPr>
              <a:t>, </a:t>
            </a:r>
            <a:r>
              <a:rPr lang="en-US" sz="2800" dirty="0" err="1">
                <a:solidFill>
                  <a:srgbClr val="0B591D"/>
                </a:solidFill>
              </a:rPr>
              <a:t>Ene</a:t>
            </a:r>
            <a:r>
              <a:rPr lang="en-US" sz="2800" dirty="0">
                <a:solidFill>
                  <a:srgbClr val="0B591D"/>
                </a:solidFill>
              </a:rPr>
              <a:t> ‘12]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6" y="3434068"/>
            <a:ext cx="1168400" cy="444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52" y="3992136"/>
            <a:ext cx="1143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1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78" y="868936"/>
            <a:ext cx="8229600" cy="4525963"/>
          </a:xfrm>
        </p:spPr>
        <p:txBody>
          <a:bodyPr/>
          <a:lstStyle/>
          <a:p>
            <a:r>
              <a:rPr lang="en-US" dirty="0" smtClean="0"/>
              <a:t>Better algorithms/lower bounds for Vertex-Disjoint Paths?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Open Problem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1587100" y="2778372"/>
            <a:ext cx="0" cy="375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653419" y="2778372"/>
            <a:ext cx="0" cy="375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719738" y="2778372"/>
            <a:ext cx="0" cy="375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786057" y="2778372"/>
            <a:ext cx="0" cy="375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852376" y="2778372"/>
            <a:ext cx="0" cy="375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918695" y="2778372"/>
            <a:ext cx="0" cy="375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985014" y="2778372"/>
            <a:ext cx="0" cy="375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78" y="868936"/>
            <a:ext cx="8229600" cy="4525963"/>
          </a:xfrm>
        </p:spPr>
        <p:txBody>
          <a:bodyPr/>
          <a:lstStyle/>
          <a:p>
            <a:r>
              <a:rPr lang="en-US" dirty="0" smtClean="0"/>
              <a:t>Better algorithms/lower bounds for Vertex-Disjoint Paths?</a:t>
            </a:r>
          </a:p>
          <a:p>
            <a:r>
              <a:rPr lang="en-US" dirty="0" smtClean="0"/>
              <a:t>Vertex-disjoint paths in grid graphs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18520" y="2641212"/>
            <a:ext cx="6525260" cy="137160"/>
            <a:chOff x="749300" y="2679700"/>
            <a:chExt cx="6525260" cy="13716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800100" y="2743200"/>
              <a:ext cx="6375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>
              <a:spLocks/>
            </p:cNvSpPr>
            <p:nvPr/>
          </p:nvSpPr>
          <p:spPr>
            <a:xfrm>
              <a:off x="7137400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/>
            </p:cNvSpPr>
            <p:nvPr/>
          </p:nvSpPr>
          <p:spPr>
            <a:xfrm>
              <a:off x="6072715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/>
            </p:cNvSpPr>
            <p:nvPr/>
          </p:nvSpPr>
          <p:spPr>
            <a:xfrm>
              <a:off x="5008032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/>
            </p:cNvSpPr>
            <p:nvPr/>
          </p:nvSpPr>
          <p:spPr>
            <a:xfrm>
              <a:off x="3943349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>
              <a:off x="2878666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/>
            </p:cNvSpPr>
            <p:nvPr/>
          </p:nvSpPr>
          <p:spPr>
            <a:xfrm>
              <a:off x="1813983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/>
            </p:cNvSpPr>
            <p:nvPr/>
          </p:nvSpPr>
          <p:spPr>
            <a:xfrm>
              <a:off x="749300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18520" y="3290076"/>
            <a:ext cx="6525260" cy="137160"/>
            <a:chOff x="749300" y="2679700"/>
            <a:chExt cx="6525260" cy="13716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800100" y="2743200"/>
              <a:ext cx="6375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>
              <a:spLocks/>
            </p:cNvSpPr>
            <p:nvPr/>
          </p:nvSpPr>
          <p:spPr>
            <a:xfrm>
              <a:off x="7137400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/>
            </p:cNvSpPr>
            <p:nvPr/>
          </p:nvSpPr>
          <p:spPr>
            <a:xfrm>
              <a:off x="6072715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/>
            </p:cNvSpPr>
            <p:nvPr/>
          </p:nvSpPr>
          <p:spPr>
            <a:xfrm>
              <a:off x="5008032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/>
            </p:cNvSpPr>
            <p:nvPr/>
          </p:nvSpPr>
          <p:spPr>
            <a:xfrm>
              <a:off x="3943349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/>
            </p:cNvSpPr>
            <p:nvPr/>
          </p:nvSpPr>
          <p:spPr>
            <a:xfrm>
              <a:off x="2878666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/>
            </p:cNvSpPr>
            <p:nvPr/>
          </p:nvSpPr>
          <p:spPr>
            <a:xfrm>
              <a:off x="1813983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/>
            </p:cNvSpPr>
            <p:nvPr/>
          </p:nvSpPr>
          <p:spPr>
            <a:xfrm>
              <a:off x="749300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18520" y="3938940"/>
            <a:ext cx="6525260" cy="137160"/>
            <a:chOff x="749300" y="2679700"/>
            <a:chExt cx="6525260" cy="137160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800100" y="2743200"/>
              <a:ext cx="6375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/>
            </p:cNvSpPr>
            <p:nvPr/>
          </p:nvSpPr>
          <p:spPr>
            <a:xfrm>
              <a:off x="7137400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/>
            </p:cNvSpPr>
            <p:nvPr/>
          </p:nvSpPr>
          <p:spPr>
            <a:xfrm>
              <a:off x="6072715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/>
            </p:cNvSpPr>
            <p:nvPr/>
          </p:nvSpPr>
          <p:spPr>
            <a:xfrm>
              <a:off x="5008032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/>
            </p:cNvSpPr>
            <p:nvPr/>
          </p:nvSpPr>
          <p:spPr>
            <a:xfrm>
              <a:off x="3943349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/>
            </p:cNvSpPr>
            <p:nvPr/>
          </p:nvSpPr>
          <p:spPr>
            <a:xfrm>
              <a:off x="2878666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/>
            </p:cNvSpPr>
            <p:nvPr/>
          </p:nvSpPr>
          <p:spPr>
            <a:xfrm>
              <a:off x="1813983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/>
            </p:cNvSpPr>
            <p:nvPr/>
          </p:nvSpPr>
          <p:spPr>
            <a:xfrm>
              <a:off x="749300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18520" y="4587804"/>
            <a:ext cx="6525260" cy="137160"/>
            <a:chOff x="749300" y="2679700"/>
            <a:chExt cx="6525260" cy="137160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800100" y="2743200"/>
              <a:ext cx="6375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/>
            </p:cNvSpPr>
            <p:nvPr/>
          </p:nvSpPr>
          <p:spPr>
            <a:xfrm>
              <a:off x="7137400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/>
            </p:cNvSpPr>
            <p:nvPr/>
          </p:nvSpPr>
          <p:spPr>
            <a:xfrm>
              <a:off x="6072715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/>
            </p:cNvSpPr>
            <p:nvPr/>
          </p:nvSpPr>
          <p:spPr>
            <a:xfrm>
              <a:off x="5008032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/>
            </p:cNvSpPr>
            <p:nvPr/>
          </p:nvSpPr>
          <p:spPr>
            <a:xfrm>
              <a:off x="3943349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/>
            </p:cNvSpPr>
            <p:nvPr/>
          </p:nvSpPr>
          <p:spPr>
            <a:xfrm>
              <a:off x="2878666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/>
            </p:cNvSpPr>
            <p:nvPr/>
          </p:nvSpPr>
          <p:spPr>
            <a:xfrm>
              <a:off x="1813983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/>
            </p:cNvSpPr>
            <p:nvPr/>
          </p:nvSpPr>
          <p:spPr>
            <a:xfrm>
              <a:off x="749300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18520" y="5236668"/>
            <a:ext cx="6525260" cy="137160"/>
            <a:chOff x="749300" y="2679700"/>
            <a:chExt cx="6525260" cy="137160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800100" y="2743200"/>
              <a:ext cx="6375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/>
            <p:cNvSpPr>
              <a:spLocks/>
            </p:cNvSpPr>
            <p:nvPr/>
          </p:nvSpPr>
          <p:spPr>
            <a:xfrm>
              <a:off x="7137400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/>
            </p:cNvSpPr>
            <p:nvPr/>
          </p:nvSpPr>
          <p:spPr>
            <a:xfrm>
              <a:off x="6072715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/>
            </p:cNvSpPr>
            <p:nvPr/>
          </p:nvSpPr>
          <p:spPr>
            <a:xfrm>
              <a:off x="5008032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/>
            </p:cNvSpPr>
            <p:nvPr/>
          </p:nvSpPr>
          <p:spPr>
            <a:xfrm>
              <a:off x="3943349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/>
            </p:cNvSpPr>
            <p:nvPr/>
          </p:nvSpPr>
          <p:spPr>
            <a:xfrm>
              <a:off x="2878666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/>
            </p:cNvSpPr>
            <p:nvPr/>
          </p:nvSpPr>
          <p:spPr>
            <a:xfrm>
              <a:off x="1813983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/>
            </p:cNvSpPr>
            <p:nvPr/>
          </p:nvSpPr>
          <p:spPr>
            <a:xfrm>
              <a:off x="749300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518520" y="5885532"/>
            <a:ext cx="6525260" cy="137160"/>
            <a:chOff x="749300" y="2679700"/>
            <a:chExt cx="6525260" cy="137160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800100" y="2743200"/>
              <a:ext cx="6375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/>
            <p:cNvSpPr>
              <a:spLocks/>
            </p:cNvSpPr>
            <p:nvPr/>
          </p:nvSpPr>
          <p:spPr>
            <a:xfrm>
              <a:off x="7137400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/>
            </p:cNvSpPr>
            <p:nvPr/>
          </p:nvSpPr>
          <p:spPr>
            <a:xfrm>
              <a:off x="6072715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/>
            </p:cNvSpPr>
            <p:nvPr/>
          </p:nvSpPr>
          <p:spPr>
            <a:xfrm>
              <a:off x="5008032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/>
            </p:cNvSpPr>
            <p:nvPr/>
          </p:nvSpPr>
          <p:spPr>
            <a:xfrm>
              <a:off x="3943349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/>
            </p:cNvSpPr>
            <p:nvPr/>
          </p:nvSpPr>
          <p:spPr>
            <a:xfrm>
              <a:off x="2878666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/>
            </p:cNvSpPr>
            <p:nvPr/>
          </p:nvSpPr>
          <p:spPr>
            <a:xfrm>
              <a:off x="1813983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/>
            </p:cNvSpPr>
            <p:nvPr/>
          </p:nvSpPr>
          <p:spPr>
            <a:xfrm>
              <a:off x="749300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518520" y="6534396"/>
            <a:ext cx="6525260" cy="137160"/>
            <a:chOff x="749300" y="2679700"/>
            <a:chExt cx="6525260" cy="13716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800100" y="2743200"/>
              <a:ext cx="6375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/>
            </p:cNvSpPr>
            <p:nvPr/>
          </p:nvSpPr>
          <p:spPr>
            <a:xfrm>
              <a:off x="7137400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/>
            </p:cNvSpPr>
            <p:nvPr/>
          </p:nvSpPr>
          <p:spPr>
            <a:xfrm>
              <a:off x="6072715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/>
            </p:cNvSpPr>
            <p:nvPr/>
          </p:nvSpPr>
          <p:spPr>
            <a:xfrm>
              <a:off x="5008032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/>
            </p:cNvSpPr>
            <p:nvPr/>
          </p:nvSpPr>
          <p:spPr>
            <a:xfrm>
              <a:off x="3943349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/>
            </p:cNvSpPr>
            <p:nvPr/>
          </p:nvSpPr>
          <p:spPr>
            <a:xfrm>
              <a:off x="2878666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/>
            </p:cNvSpPr>
            <p:nvPr/>
          </p:nvSpPr>
          <p:spPr>
            <a:xfrm>
              <a:off x="1813983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/>
            </p:cNvSpPr>
            <p:nvPr/>
          </p:nvSpPr>
          <p:spPr>
            <a:xfrm>
              <a:off x="749300" y="267970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Open Problem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0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1587100" y="2778372"/>
            <a:ext cx="0" cy="375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653419" y="2778372"/>
            <a:ext cx="0" cy="375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719738" y="2778372"/>
            <a:ext cx="0" cy="375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786057" y="2778372"/>
            <a:ext cx="0" cy="375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852376" y="2778372"/>
            <a:ext cx="0" cy="375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918695" y="2778372"/>
            <a:ext cx="0" cy="375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985014" y="2778372"/>
            <a:ext cx="0" cy="375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569320" y="2704712"/>
            <a:ext cx="6375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>
            <a:spLocks/>
          </p:cNvSpPr>
          <p:nvPr/>
        </p:nvSpPr>
        <p:spPr>
          <a:xfrm>
            <a:off x="7906620" y="264121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6841935" y="264121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5777252" y="264121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4712569" y="264121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3647886" y="264121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2583203" y="264121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1518520" y="264121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569320" y="3353576"/>
            <a:ext cx="6375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/>
          </p:cNvSpPr>
          <p:nvPr/>
        </p:nvSpPr>
        <p:spPr>
          <a:xfrm>
            <a:off x="7906620" y="329007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6841935" y="3290076"/>
            <a:ext cx="137160" cy="13716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/>
          </p:cNvSpPr>
          <p:nvPr/>
        </p:nvSpPr>
        <p:spPr>
          <a:xfrm>
            <a:off x="5777252" y="329007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/>
          </p:cNvSpPr>
          <p:nvPr/>
        </p:nvSpPr>
        <p:spPr>
          <a:xfrm>
            <a:off x="4712569" y="329007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/>
          </p:cNvSpPr>
          <p:nvPr/>
        </p:nvSpPr>
        <p:spPr>
          <a:xfrm>
            <a:off x="3647886" y="329007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2583203" y="3290076"/>
            <a:ext cx="137160" cy="137160"/>
          </a:xfrm>
          <a:prstGeom prst="ellipse">
            <a:avLst/>
          </a:prstGeom>
          <a:solidFill>
            <a:srgbClr val="C0504D"/>
          </a:solidFill>
          <a:ln>
            <a:solidFill>
              <a:srgbClr val="AC0D1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/>
          </p:cNvSpPr>
          <p:nvPr/>
        </p:nvSpPr>
        <p:spPr>
          <a:xfrm>
            <a:off x="1518520" y="329007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69320" y="4002440"/>
            <a:ext cx="6375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/>
          </p:cNvSpPr>
          <p:nvPr/>
        </p:nvSpPr>
        <p:spPr>
          <a:xfrm>
            <a:off x="7906620" y="3938940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/>
          </p:cNvSpPr>
          <p:nvPr/>
        </p:nvSpPr>
        <p:spPr>
          <a:xfrm>
            <a:off x="6841935" y="3938940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/>
          </p:cNvSpPr>
          <p:nvPr/>
        </p:nvSpPr>
        <p:spPr>
          <a:xfrm>
            <a:off x="5777252" y="3938940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/>
          </p:cNvSpPr>
          <p:nvPr/>
        </p:nvSpPr>
        <p:spPr>
          <a:xfrm>
            <a:off x="4712569" y="393894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/>
          </p:cNvSpPr>
          <p:nvPr/>
        </p:nvSpPr>
        <p:spPr>
          <a:xfrm>
            <a:off x="3647886" y="3938940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/>
          </p:cNvSpPr>
          <p:nvPr/>
        </p:nvSpPr>
        <p:spPr>
          <a:xfrm>
            <a:off x="2583203" y="3938940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/>
          </p:cNvSpPr>
          <p:nvPr/>
        </p:nvSpPr>
        <p:spPr>
          <a:xfrm>
            <a:off x="1518520" y="3938940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569320" y="4651304"/>
            <a:ext cx="6375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/>
          </p:cNvSpPr>
          <p:nvPr/>
        </p:nvSpPr>
        <p:spPr>
          <a:xfrm>
            <a:off x="7906620" y="458780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/>
          </p:cNvSpPr>
          <p:nvPr/>
        </p:nvSpPr>
        <p:spPr>
          <a:xfrm>
            <a:off x="6841935" y="458780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/>
          </p:cNvSpPr>
          <p:nvPr/>
        </p:nvSpPr>
        <p:spPr>
          <a:xfrm>
            <a:off x="5777252" y="458780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/>
          </p:cNvSpPr>
          <p:nvPr/>
        </p:nvSpPr>
        <p:spPr>
          <a:xfrm>
            <a:off x="4712569" y="458780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/>
          </p:cNvSpPr>
          <p:nvPr/>
        </p:nvSpPr>
        <p:spPr>
          <a:xfrm>
            <a:off x="3647886" y="458780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/>
          </p:cNvSpPr>
          <p:nvPr/>
        </p:nvSpPr>
        <p:spPr>
          <a:xfrm>
            <a:off x="2583203" y="458780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/>
          </p:cNvSpPr>
          <p:nvPr/>
        </p:nvSpPr>
        <p:spPr>
          <a:xfrm>
            <a:off x="1518520" y="458780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569320" y="5300168"/>
            <a:ext cx="6375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>
            <a:spLocks/>
          </p:cNvSpPr>
          <p:nvPr/>
        </p:nvSpPr>
        <p:spPr>
          <a:xfrm>
            <a:off x="7906620" y="523666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/>
          </p:cNvSpPr>
          <p:nvPr/>
        </p:nvSpPr>
        <p:spPr>
          <a:xfrm>
            <a:off x="6841935" y="523666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/>
          </p:cNvSpPr>
          <p:nvPr/>
        </p:nvSpPr>
        <p:spPr>
          <a:xfrm>
            <a:off x="5777252" y="523666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/>
          </p:cNvSpPr>
          <p:nvPr/>
        </p:nvSpPr>
        <p:spPr>
          <a:xfrm>
            <a:off x="4712569" y="523666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/>
          </p:cNvSpPr>
          <p:nvPr/>
        </p:nvSpPr>
        <p:spPr>
          <a:xfrm>
            <a:off x="3647886" y="523666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/>
          </p:cNvSpPr>
          <p:nvPr/>
        </p:nvSpPr>
        <p:spPr>
          <a:xfrm>
            <a:off x="2583203" y="523666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/>
          </p:cNvSpPr>
          <p:nvPr/>
        </p:nvSpPr>
        <p:spPr>
          <a:xfrm>
            <a:off x="1518520" y="523666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1569320" y="5949032"/>
            <a:ext cx="6375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>
            <a:spLocks/>
          </p:cNvSpPr>
          <p:nvPr/>
        </p:nvSpPr>
        <p:spPr>
          <a:xfrm>
            <a:off x="7906620" y="588553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/>
          </p:cNvSpPr>
          <p:nvPr/>
        </p:nvSpPr>
        <p:spPr>
          <a:xfrm>
            <a:off x="6841935" y="588553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/>
          </p:cNvSpPr>
          <p:nvPr/>
        </p:nvSpPr>
        <p:spPr>
          <a:xfrm>
            <a:off x="5777252" y="5885532"/>
            <a:ext cx="137160" cy="137160"/>
          </a:xfrm>
          <a:prstGeom prst="ellipse">
            <a:avLst/>
          </a:prstGeom>
          <a:solidFill>
            <a:srgbClr val="C0504D"/>
          </a:solidFill>
          <a:ln>
            <a:solidFill>
              <a:srgbClr val="AC0D1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/>
          </p:cNvSpPr>
          <p:nvPr/>
        </p:nvSpPr>
        <p:spPr>
          <a:xfrm>
            <a:off x="4712569" y="5885532"/>
            <a:ext cx="137160" cy="13716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/>
          </p:cNvSpPr>
          <p:nvPr/>
        </p:nvSpPr>
        <p:spPr>
          <a:xfrm>
            <a:off x="3647886" y="588553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/>
          </p:cNvSpPr>
          <p:nvPr/>
        </p:nvSpPr>
        <p:spPr>
          <a:xfrm>
            <a:off x="2583203" y="5885532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/>
          </p:cNvSpPr>
          <p:nvPr/>
        </p:nvSpPr>
        <p:spPr>
          <a:xfrm>
            <a:off x="1518520" y="588553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569320" y="6597896"/>
            <a:ext cx="6375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>
          <a:xfrm>
            <a:off x="7906620" y="653439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/>
          </p:cNvSpPr>
          <p:nvPr/>
        </p:nvSpPr>
        <p:spPr>
          <a:xfrm>
            <a:off x="6841935" y="653439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/>
          </p:cNvSpPr>
          <p:nvPr/>
        </p:nvSpPr>
        <p:spPr>
          <a:xfrm>
            <a:off x="5777252" y="653439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/>
          </p:cNvSpPr>
          <p:nvPr/>
        </p:nvSpPr>
        <p:spPr>
          <a:xfrm>
            <a:off x="4712569" y="653439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/>
          </p:cNvSpPr>
          <p:nvPr/>
        </p:nvSpPr>
        <p:spPr>
          <a:xfrm>
            <a:off x="3647886" y="653439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/>
          </p:cNvSpPr>
          <p:nvPr/>
        </p:nvSpPr>
        <p:spPr>
          <a:xfrm>
            <a:off x="2583203" y="653439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/>
          </p:cNvSpPr>
          <p:nvPr/>
        </p:nvSpPr>
        <p:spPr>
          <a:xfrm>
            <a:off x="1518520" y="653439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16578" y="3183461"/>
            <a:ext cx="6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s</a:t>
            </a:r>
            <a:r>
              <a:rPr lang="en-US" sz="3600" baseline="-25000" dirty="0" smtClean="0">
                <a:latin typeface="Arial"/>
                <a:cs typeface="Arial"/>
              </a:rPr>
              <a:t>1</a:t>
            </a:r>
            <a:endParaRPr lang="en-US" sz="3600" baseline="-25000" dirty="0">
              <a:latin typeface="Arial"/>
              <a:cs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28202" y="5260237"/>
            <a:ext cx="6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t</a:t>
            </a:r>
            <a:r>
              <a:rPr lang="en-US" sz="3600" baseline="-25000" dirty="0" smtClean="0">
                <a:latin typeface="Arial"/>
                <a:cs typeface="Arial"/>
              </a:rPr>
              <a:t>1</a:t>
            </a:r>
            <a:endParaRPr lang="en-US" sz="3600" baseline="-25000" dirty="0">
              <a:latin typeface="Arial"/>
              <a:cs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50989" y="3316616"/>
            <a:ext cx="6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s</a:t>
            </a:r>
            <a:r>
              <a:rPr lang="en-US" sz="3600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132770" y="5816756"/>
            <a:ext cx="6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t</a:t>
            </a:r>
            <a:r>
              <a:rPr lang="en-US" sz="3600" baseline="-25000" dirty="0" smtClean="0">
                <a:latin typeface="Arial"/>
                <a:cs typeface="Arial"/>
              </a:rPr>
              <a:t>2</a:t>
            </a:r>
            <a:endParaRPr lang="en-US" sz="3600" baseline="-25000" dirty="0"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46419" y="3180358"/>
            <a:ext cx="6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s</a:t>
            </a:r>
            <a:r>
              <a:rPr lang="en-US" sz="3600" baseline="-25000" dirty="0" smtClean="0">
                <a:latin typeface="Arial"/>
                <a:cs typeface="Arial"/>
              </a:rPr>
              <a:t>3</a:t>
            </a:r>
            <a:endParaRPr lang="en-US" sz="3600" baseline="-25000" dirty="0"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86423" y="5815202"/>
            <a:ext cx="6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t</a:t>
            </a:r>
            <a:r>
              <a:rPr lang="en-US" sz="3600" baseline="-25000" dirty="0" smtClean="0">
                <a:latin typeface="Arial"/>
                <a:cs typeface="Arial"/>
              </a:rPr>
              <a:t>3</a:t>
            </a:r>
            <a:endParaRPr lang="en-US" sz="3600" baseline="-25000" dirty="0">
              <a:latin typeface="Arial"/>
              <a:cs typeface="Arial"/>
            </a:endParaRPr>
          </a:p>
        </p:txBody>
      </p:sp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303278" y="868936"/>
            <a:ext cx="8229600" cy="4525963"/>
          </a:xfrm>
        </p:spPr>
        <p:txBody>
          <a:bodyPr/>
          <a:lstStyle/>
          <a:p>
            <a:r>
              <a:rPr lang="en-US" dirty="0" smtClean="0"/>
              <a:t>Better algorithms/lower bounds for Vertex-Disjoint Paths?</a:t>
            </a:r>
          </a:p>
          <a:p>
            <a:r>
              <a:rPr lang="en-US" dirty="0" smtClean="0"/>
              <a:t>Vertex-disjoint paths in grid graphs</a:t>
            </a:r>
            <a:endParaRPr lang="en-US" dirty="0"/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Open Problem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0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883" y="2177513"/>
            <a:ext cx="8229600" cy="1190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AC0D11"/>
                </a:solidFill>
              </a:rPr>
              <a:t>Thank you!</a:t>
            </a:r>
            <a:endParaRPr lang="en-US" sz="5400" dirty="0">
              <a:solidFill>
                <a:srgbClr val="AC0D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8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28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Input</a:t>
            </a:r>
            <a:r>
              <a:rPr lang="en-US" dirty="0" smtClean="0"/>
              <a:t>: Graph G, source-sink pairs (s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k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Goal</a:t>
            </a:r>
            <a:r>
              <a:rPr lang="en-US" dirty="0" smtClean="0"/>
              <a:t>: Route as many pairs as possible; minimize edge congestion.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534658" y="412803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534658" y="479202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648068" y="476662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39601" y="411039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34388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034388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168205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168205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5"/>
            <a:endCxn id="4" idx="1"/>
          </p:cNvCxnSpPr>
          <p:nvPr/>
        </p:nvCxnSpPr>
        <p:spPr>
          <a:xfrm>
            <a:off x="1190486" y="3848025"/>
            <a:ext cx="370954" cy="306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  <a:endCxn id="4" idx="4"/>
          </p:cNvCxnSpPr>
          <p:nvPr/>
        </p:nvCxnSpPr>
        <p:spPr>
          <a:xfrm flipV="1">
            <a:off x="1626098" y="4310911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39044" y="4282727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4" idx="6"/>
          </p:cNvCxnSpPr>
          <p:nvPr/>
        </p:nvCxnSpPr>
        <p:spPr>
          <a:xfrm flipH="1">
            <a:off x="1717538" y="4201830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15845" y="4871682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5" idx="3"/>
          </p:cNvCxnSpPr>
          <p:nvPr/>
        </p:nvCxnSpPr>
        <p:spPr>
          <a:xfrm flipV="1">
            <a:off x="1190486" y="4948123"/>
            <a:ext cx="370954" cy="375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7"/>
            <a:endCxn id="10" idx="3"/>
          </p:cNvCxnSpPr>
          <p:nvPr/>
        </p:nvCxnSpPr>
        <p:spPr>
          <a:xfrm flipV="1">
            <a:off x="2795699" y="3848025"/>
            <a:ext cx="399288" cy="289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1" idx="1"/>
          </p:cNvCxnSpPr>
          <p:nvPr/>
        </p:nvCxnSpPr>
        <p:spPr>
          <a:xfrm>
            <a:off x="2816088" y="4923294"/>
            <a:ext cx="378899" cy="400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3577167"/>
            <a:ext cx="292100" cy="2286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5444067"/>
            <a:ext cx="266700" cy="3048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5469467"/>
            <a:ext cx="3048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445933"/>
            <a:ext cx="279400" cy="3048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3" y="3845983"/>
            <a:ext cx="304800" cy="2413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740150"/>
            <a:ext cx="279400" cy="317500"/>
          </a:xfrm>
          <a:prstGeom prst="rect">
            <a:avLst/>
          </a:prstGeom>
        </p:spPr>
      </p:pic>
      <p:cxnSp>
        <p:nvCxnSpPr>
          <p:cNvPr id="26" name="Straight Connector 25"/>
          <p:cNvCxnSpPr>
            <a:stCxn id="6" idx="3"/>
          </p:cNvCxnSpPr>
          <p:nvPr/>
        </p:nvCxnSpPr>
        <p:spPr>
          <a:xfrm flipH="1" flipV="1">
            <a:off x="1715846" y="4922482"/>
            <a:ext cx="959004" cy="2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089400" y="3848100"/>
            <a:ext cx="4635500" cy="124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81413"/>
                </a:solidFill>
              </a:rPr>
              <a:t>3 pairs with congestion 2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7814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2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77034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28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Input</a:t>
            </a:r>
            <a:r>
              <a:rPr lang="en-US" dirty="0" smtClean="0"/>
              <a:t>: Graph G, source-sink pairs (s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k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Goal</a:t>
            </a:r>
            <a:r>
              <a:rPr lang="en-US" dirty="0" smtClean="0"/>
              <a:t>: Route as many pairs as possible; minimize edge congestion.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534658" y="412803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534658" y="479202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648068" y="476662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39601" y="411039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34388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034388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168205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168205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5"/>
            <a:endCxn id="4" idx="1"/>
          </p:cNvCxnSpPr>
          <p:nvPr/>
        </p:nvCxnSpPr>
        <p:spPr>
          <a:xfrm>
            <a:off x="1190486" y="3848025"/>
            <a:ext cx="370954" cy="306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  <a:endCxn id="4" idx="4"/>
          </p:cNvCxnSpPr>
          <p:nvPr/>
        </p:nvCxnSpPr>
        <p:spPr>
          <a:xfrm flipV="1">
            <a:off x="1626098" y="4310911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39044" y="4282727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4" idx="6"/>
          </p:cNvCxnSpPr>
          <p:nvPr/>
        </p:nvCxnSpPr>
        <p:spPr>
          <a:xfrm flipH="1">
            <a:off x="1717538" y="4201830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15845" y="4871682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5" idx="3"/>
          </p:cNvCxnSpPr>
          <p:nvPr/>
        </p:nvCxnSpPr>
        <p:spPr>
          <a:xfrm flipV="1">
            <a:off x="1190486" y="4948123"/>
            <a:ext cx="370954" cy="375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7"/>
            <a:endCxn id="10" idx="3"/>
          </p:cNvCxnSpPr>
          <p:nvPr/>
        </p:nvCxnSpPr>
        <p:spPr>
          <a:xfrm flipV="1">
            <a:off x="2795699" y="3848025"/>
            <a:ext cx="399288" cy="289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1" idx="1"/>
          </p:cNvCxnSpPr>
          <p:nvPr/>
        </p:nvCxnSpPr>
        <p:spPr>
          <a:xfrm>
            <a:off x="2816088" y="4923294"/>
            <a:ext cx="378899" cy="400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3577167"/>
            <a:ext cx="292100" cy="2286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5444067"/>
            <a:ext cx="266700" cy="3048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5469467"/>
            <a:ext cx="3048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445933"/>
            <a:ext cx="279400" cy="3048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3" y="3845983"/>
            <a:ext cx="304800" cy="2413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740150"/>
            <a:ext cx="279400" cy="3175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89400" y="3848100"/>
            <a:ext cx="4635500" cy="124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781413"/>
                </a:solidFill>
              </a:rPr>
              <a:t>3</a:t>
            </a:r>
            <a:r>
              <a:rPr lang="en-US" sz="2800" dirty="0" smtClean="0">
                <a:solidFill>
                  <a:srgbClr val="781413"/>
                </a:solidFill>
              </a:rPr>
              <a:t> pairs with congestion 2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781413"/>
                </a:solidFill>
              </a:rPr>
              <a:t>2</a:t>
            </a:r>
            <a:r>
              <a:rPr lang="en-US" sz="2800" dirty="0" smtClean="0">
                <a:solidFill>
                  <a:srgbClr val="781413"/>
                </a:solidFill>
              </a:rPr>
              <a:t> pairs with congestion 1</a:t>
            </a:r>
            <a:endParaRPr lang="en-US" sz="2800" dirty="0">
              <a:solidFill>
                <a:srgbClr val="7814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0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77034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19" y="1660188"/>
            <a:ext cx="8229600" cy="1143000"/>
          </a:xfrm>
        </p:spPr>
        <p:txBody>
          <a:bodyPr/>
          <a:lstStyle/>
          <a:p>
            <a:r>
              <a:rPr lang="en-US" dirty="0" smtClean="0"/>
              <a:t>Congestion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6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 </a:t>
            </a:r>
            <a:r>
              <a:rPr lang="en-US" dirty="0">
                <a:solidFill>
                  <a:srgbClr val="800000"/>
                </a:solidFill>
              </a:rPr>
              <a:t>all</a:t>
            </a:r>
            <a:r>
              <a:rPr lang="en-US" dirty="0"/>
              <a:t> </a:t>
            </a:r>
            <a:r>
              <a:rPr lang="en-US" dirty="0" smtClean="0"/>
              <a:t>demand pairs</a:t>
            </a:r>
          </a:p>
          <a:p>
            <a:r>
              <a:rPr lang="en-US" dirty="0" smtClean="0"/>
              <a:t>Minimize maximum </a:t>
            </a:r>
            <a:r>
              <a:rPr lang="en-US" dirty="0" smtClean="0">
                <a:solidFill>
                  <a:srgbClr val="800000"/>
                </a:solidFill>
              </a:rPr>
              <a:t>edge congestion</a:t>
            </a:r>
            <a:endParaRPr lang="en-US" dirty="0">
              <a:solidFill>
                <a:srgbClr val="800000"/>
              </a:solidFill>
            </a:endParaRPr>
          </a:p>
          <a:p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534658" y="412803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534658" y="479202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648068" y="476662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639601" y="411039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034388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034388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168205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168205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1" idx="5"/>
            <a:endCxn id="7" idx="1"/>
          </p:cNvCxnSpPr>
          <p:nvPr/>
        </p:nvCxnSpPr>
        <p:spPr>
          <a:xfrm>
            <a:off x="1190486" y="3848025"/>
            <a:ext cx="370954" cy="306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0"/>
            <a:endCxn id="7" idx="4"/>
          </p:cNvCxnSpPr>
          <p:nvPr/>
        </p:nvCxnSpPr>
        <p:spPr>
          <a:xfrm flipV="1">
            <a:off x="1626098" y="4310911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39044" y="4282727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  <a:endCxn id="7" idx="6"/>
          </p:cNvCxnSpPr>
          <p:nvPr/>
        </p:nvCxnSpPr>
        <p:spPr>
          <a:xfrm flipH="1">
            <a:off x="1717538" y="4201830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715845" y="4871682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7"/>
            <a:endCxn id="8" idx="3"/>
          </p:cNvCxnSpPr>
          <p:nvPr/>
        </p:nvCxnSpPr>
        <p:spPr>
          <a:xfrm flipV="1">
            <a:off x="1190486" y="4948123"/>
            <a:ext cx="370954" cy="375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7"/>
            <a:endCxn id="13" idx="3"/>
          </p:cNvCxnSpPr>
          <p:nvPr/>
        </p:nvCxnSpPr>
        <p:spPr>
          <a:xfrm flipV="1">
            <a:off x="2795699" y="3848025"/>
            <a:ext cx="399288" cy="289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1"/>
          </p:cNvCxnSpPr>
          <p:nvPr/>
        </p:nvCxnSpPr>
        <p:spPr>
          <a:xfrm>
            <a:off x="2816088" y="4923294"/>
            <a:ext cx="378899" cy="400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3577167"/>
            <a:ext cx="292100" cy="2286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5444067"/>
            <a:ext cx="266700" cy="3048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5469467"/>
            <a:ext cx="304800" cy="2286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445933"/>
            <a:ext cx="279400" cy="3048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3" y="3845983"/>
            <a:ext cx="304800" cy="2413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740150"/>
            <a:ext cx="279400" cy="317500"/>
          </a:xfrm>
          <a:prstGeom prst="rect">
            <a:avLst/>
          </a:prstGeom>
        </p:spPr>
      </p:pic>
      <p:cxnSp>
        <p:nvCxnSpPr>
          <p:cNvPr id="29" name="Straight Connector 28"/>
          <p:cNvCxnSpPr>
            <a:stCxn id="9" idx="3"/>
          </p:cNvCxnSpPr>
          <p:nvPr/>
        </p:nvCxnSpPr>
        <p:spPr>
          <a:xfrm flipH="1" flipV="1">
            <a:off x="1715846" y="4922482"/>
            <a:ext cx="959004" cy="2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974458" y="4040539"/>
            <a:ext cx="2702461" cy="943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781413"/>
                </a:solidFill>
              </a:rPr>
              <a:t>solution value: 2</a:t>
            </a:r>
          </a:p>
        </p:txBody>
      </p:sp>
    </p:spTree>
    <p:extLst>
      <p:ext uri="{BB962C8B-B14F-4D97-AF65-F5344CB8AC3E}">
        <p14:creationId xmlns:p14="http://schemas.microsoft.com/office/powerpoint/2010/main" val="412040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77034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2180</Words>
  <Application>Microsoft Macintosh PowerPoint</Application>
  <PresentationFormat>On-screen Show (4:3)</PresentationFormat>
  <Paragraphs>270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Approximation Algorithms for Graph Routing Problems</vt:lpstr>
      <vt:lpstr>Routing Problems</vt:lpstr>
      <vt:lpstr>Routing Problems</vt:lpstr>
      <vt:lpstr>Routing Problems</vt:lpstr>
      <vt:lpstr>Routing Problems</vt:lpstr>
      <vt:lpstr>Routing Problems</vt:lpstr>
      <vt:lpstr>Routing Problems</vt:lpstr>
      <vt:lpstr>Congestion Minimization</vt:lpstr>
      <vt:lpstr>Congestion Minimization</vt:lpstr>
      <vt:lpstr>LP-relaxation</vt:lpstr>
      <vt:lpstr>Congestion Minimization</vt:lpstr>
      <vt:lpstr>Open Problem 1</vt:lpstr>
      <vt:lpstr>Edge-Disjoint Paths Problem</vt:lpstr>
      <vt:lpstr>Edge Disjoint Paths (EDP)</vt:lpstr>
      <vt:lpstr>LP-relaxation</vt:lpstr>
      <vt:lpstr>PowerPoint Presentation</vt:lpstr>
      <vt:lpstr>Can We Do Better?</vt:lpstr>
      <vt:lpstr>Integrality Gap Example [Garg, Vazirani, Yannakakis ‘93]</vt:lpstr>
      <vt:lpstr>A Brick-Wall Graph</vt:lpstr>
      <vt:lpstr>Open Problem 2</vt:lpstr>
      <vt:lpstr>Open Problem 2</vt:lpstr>
      <vt:lpstr>Positive Results</vt:lpstr>
      <vt:lpstr>PowerPoint Presentation</vt:lpstr>
      <vt:lpstr>EDPwC</vt:lpstr>
      <vt:lpstr>EDPwC</vt:lpstr>
      <vt:lpstr>Integrality Gaps for EDPwC</vt:lpstr>
      <vt:lpstr>PowerPoint Presentation</vt:lpstr>
      <vt:lpstr>Another View: Reducing Congestion</vt:lpstr>
      <vt:lpstr>A Polylogarithmic Approximation with Constant Congestion</vt:lpstr>
      <vt:lpstr>Well-Linkedness  [Robertson,Seymour], [Chekuri, Khanna, Shepherd], [Raecke] </vt:lpstr>
      <vt:lpstr>Well-Linkedness  [Robertson,Seymour], [Chekuri, Khanna, Shepherd], [Raecke] </vt:lpstr>
      <vt:lpstr>Pre-Processing</vt:lpstr>
      <vt:lpstr>High-Level Plan [CKS ‘04]</vt:lpstr>
      <vt:lpstr>Goal</vt:lpstr>
      <vt:lpstr>Cut-Matching Game [Khandekar, Rao, Vazirani ’06]</vt:lpstr>
      <vt:lpstr>Embedding Expander into Graph</vt:lpstr>
      <vt:lpstr>Embedding Expander into Graph</vt:lpstr>
      <vt:lpstr>Solution?</vt:lpstr>
      <vt:lpstr>Getting a Constant Congestion</vt:lpstr>
      <vt:lpstr>Embedding an Expander into G</vt:lpstr>
      <vt:lpstr>Embedding an Expander into G</vt:lpstr>
      <vt:lpstr>Embedding an Expander into G</vt:lpstr>
      <vt:lpstr>Embedding an Expander into G</vt:lpstr>
      <vt:lpstr>Good Vertex Subset</vt:lpstr>
      <vt:lpstr>A Good Family of Vertex Subsets</vt:lpstr>
      <vt:lpstr>Embedding an Expander</vt:lpstr>
      <vt:lpstr>Embedding an Expander</vt:lpstr>
      <vt:lpstr>Embedding an Expander</vt:lpstr>
      <vt:lpstr>Embedding an Expander</vt:lpstr>
      <vt:lpstr>Algorithm for EDPwC</vt:lpstr>
      <vt:lpstr>Open Problem 3</vt:lpstr>
      <vt:lpstr>Routing on Vertex-Disjoint Paths</vt:lpstr>
      <vt:lpstr>Open Problem 4</vt:lpstr>
      <vt:lpstr>Open Problem 4</vt:lpstr>
      <vt:lpstr>Open Problem 4</vt:lpstr>
      <vt:lpstr>PowerPoint Presentation</vt:lpstr>
    </vt:vector>
  </TitlesOfParts>
  <Company>TTI-C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Routing in Undirected Graphs with Constant Congestion</dc:title>
  <dc:creator>Julia Chuzhoy</dc:creator>
  <cp:lastModifiedBy>Julia Chuzhoy</cp:lastModifiedBy>
  <cp:revision>251</cp:revision>
  <dcterms:created xsi:type="dcterms:W3CDTF">2011-11-14T16:40:03Z</dcterms:created>
  <dcterms:modified xsi:type="dcterms:W3CDTF">2012-08-28T18:01:50Z</dcterms:modified>
</cp:coreProperties>
</file>